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5"/>
  </p:notesMasterIdLst>
  <p:sldIdLst>
    <p:sldId id="287" r:id="rId2"/>
    <p:sldId id="288" r:id="rId3"/>
    <p:sldId id="289" r:id="rId4"/>
    <p:sldId id="295" r:id="rId5"/>
    <p:sldId id="290" r:id="rId6"/>
    <p:sldId id="298" r:id="rId7"/>
    <p:sldId id="296" r:id="rId8"/>
    <p:sldId id="297" r:id="rId9"/>
    <p:sldId id="291" r:id="rId10"/>
    <p:sldId id="300" r:id="rId11"/>
    <p:sldId id="293" r:id="rId12"/>
    <p:sldId id="299" r:id="rId13"/>
    <p:sldId id="27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A3AB"/>
    <a:srgbClr val="A8CDD7"/>
    <a:srgbClr val="B99191"/>
    <a:srgbClr val="E8B7B7"/>
    <a:srgbClr val="F3D9D9"/>
    <a:srgbClr val="F9EBEB"/>
    <a:srgbClr val="E1EDFA"/>
    <a:srgbClr val="F3F4F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03447BB-5D67-496B-8E87-E561075AD55C}" styleName="Tmavý styl 1 – zvýraznění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Tmavý styl 1 – zvýraznění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896" autoAdjust="0"/>
    <p:restoredTop sz="94660"/>
  </p:normalViewPr>
  <p:slideViewPr>
    <p:cSldViewPr>
      <p:cViewPr varScale="1">
        <p:scale>
          <a:sx n="100" d="100"/>
          <a:sy n="100" d="100"/>
        </p:scale>
        <p:origin x="-19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5691C-F9A7-422B-BEAE-CFF780349D76}" type="datetimeFigureOut">
              <a:rPr lang="cs-CZ" smtClean="0"/>
              <a:pPr/>
              <a:t>24.4.2008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80DF0-CB2B-427C-B300-133FACD4644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80DF0-CB2B-427C-B300-133FACD4644E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F412708-E468-485F-A971-299208227E9B}" type="datetimeFigureOut">
              <a:rPr lang="cs-CZ" smtClean="0"/>
              <a:pPr/>
              <a:t>24.4.2008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E42351-6C21-4FB6-B6F7-15BCA06A6D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412708-E468-485F-A971-299208227E9B}" type="datetimeFigureOut">
              <a:rPr lang="cs-CZ" smtClean="0"/>
              <a:pPr/>
              <a:t>24.4.2008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E42351-6C21-4FB6-B6F7-15BCA06A6D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412708-E468-485F-A971-299208227E9B}" type="datetimeFigureOut">
              <a:rPr lang="cs-CZ" smtClean="0"/>
              <a:pPr/>
              <a:t>24.4.2008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E42351-6C21-4FB6-B6F7-15BCA06A6D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412708-E468-485F-A971-299208227E9B}" type="datetimeFigureOut">
              <a:rPr lang="cs-CZ" smtClean="0"/>
              <a:pPr/>
              <a:t>24.4.2008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E42351-6C21-4FB6-B6F7-15BCA06A6D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F412708-E468-485F-A971-299208227E9B}" type="datetimeFigureOut">
              <a:rPr lang="cs-CZ" smtClean="0"/>
              <a:pPr/>
              <a:t>24.4.2008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E42351-6C21-4FB6-B6F7-15BCA06A6D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412708-E468-485F-A971-299208227E9B}" type="datetimeFigureOut">
              <a:rPr lang="cs-CZ" smtClean="0"/>
              <a:pPr/>
              <a:t>24.4.2008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EE42351-6C21-4FB6-B6F7-15BCA06A6D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412708-E468-485F-A971-299208227E9B}" type="datetimeFigureOut">
              <a:rPr lang="cs-CZ" smtClean="0"/>
              <a:pPr/>
              <a:t>24.4.2008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EE42351-6C21-4FB6-B6F7-15BCA06A6D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412708-E468-485F-A971-299208227E9B}" type="datetimeFigureOut">
              <a:rPr lang="cs-CZ" smtClean="0"/>
              <a:pPr/>
              <a:t>24.4.2008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E42351-6C21-4FB6-B6F7-15BCA06A6D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412708-E468-485F-A971-299208227E9B}" type="datetimeFigureOut">
              <a:rPr lang="cs-CZ" smtClean="0"/>
              <a:pPr/>
              <a:t>24.4.2008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E42351-6C21-4FB6-B6F7-15BCA06A6D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F412708-E468-485F-A971-299208227E9B}" type="datetimeFigureOut">
              <a:rPr lang="cs-CZ" smtClean="0"/>
              <a:pPr/>
              <a:t>24.4.2008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E42351-6C21-4FB6-B6F7-15BCA06A6D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F412708-E468-485F-A971-299208227E9B}" type="datetimeFigureOut">
              <a:rPr lang="cs-CZ" smtClean="0"/>
              <a:pPr/>
              <a:t>24.4.2008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E42351-6C21-4FB6-B6F7-15BCA06A6D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F412708-E468-485F-A971-299208227E9B}" type="datetimeFigureOut">
              <a:rPr lang="cs-CZ" smtClean="0"/>
              <a:pPr/>
              <a:t>24.4.2008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EE42351-6C21-4FB6-B6F7-15BCA06A6D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cene3d>
            <a:camera prst="isometricOffAxis1Right"/>
            <a:lightRig rig="threePt" dir="t"/>
          </a:scene3d>
        </p:spPr>
        <p:txBody>
          <a:bodyPr>
            <a:noAutofit/>
          </a:bodyPr>
          <a:lstStyle/>
          <a:p>
            <a:r>
              <a:rPr lang="cs-CZ" sz="6600" dirty="0" smtClean="0"/>
              <a:t>Genetické Algoritmy</a:t>
            </a:r>
            <a:br>
              <a:rPr lang="cs-CZ" sz="6600" dirty="0" smtClean="0"/>
            </a:b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Left"/>
            <a:lightRig rig="threePt" dir="t"/>
          </a:scene3d>
        </p:spPr>
        <p:txBody>
          <a:bodyPr>
            <a:normAutofit/>
          </a:bodyPr>
          <a:lstStyle/>
          <a:p>
            <a:r>
              <a:rPr lang="cs-CZ" dirty="0" smtClean="0"/>
              <a:t>Petr Sedláček</a:t>
            </a:r>
          </a:p>
          <a:p>
            <a:r>
              <a:rPr lang="cs-CZ" dirty="0" smtClean="0"/>
              <a:t>Radek </a:t>
            </a:r>
            <a:r>
              <a:rPr lang="cs-CZ" dirty="0" err="1" smtClean="0"/>
              <a:t>Marciňa</a:t>
            </a:r>
            <a:endParaRPr lang="cs-CZ" dirty="0" smtClean="0"/>
          </a:p>
          <a:p>
            <a:r>
              <a:rPr lang="cs-CZ" sz="2400" dirty="0" smtClean="0"/>
              <a:t>Školitel: Miroslav Čepek</a:t>
            </a:r>
            <a:endParaRPr lang="cs-CZ" sz="2400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4429124" y="6391308"/>
            <a:ext cx="4774284" cy="39527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Left"/>
            <a:lightRig rig="threePt" dir="t"/>
          </a:scene3d>
        </p:spPr>
        <p:txBody>
          <a:bodyPr lIns="45720" rIns="246888">
            <a:normAutofit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minikonference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Zkouška vlastní 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711721"/>
          </a:xfr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dirty="0" smtClean="0"/>
              <a:t>Vyzkoušeli jsme hráčům vložit námi vytvořené chování</a:t>
            </a:r>
          </a:p>
          <a:p>
            <a:endParaRPr lang="cs-CZ" dirty="0" smtClean="0"/>
          </a:p>
          <a:p>
            <a:r>
              <a:rPr lang="cs-CZ" dirty="0" smtClean="0"/>
              <a:t>Objevili jsme problémy</a:t>
            </a:r>
          </a:p>
          <a:p>
            <a:pPr lvl="1"/>
            <a:r>
              <a:rPr lang="cs-CZ" dirty="0" smtClean="0"/>
              <a:t>Zjistili jsme, že je to velmi obtížné</a:t>
            </a:r>
          </a:p>
          <a:p>
            <a:pPr lvl="1"/>
            <a:r>
              <a:rPr lang="cs-CZ" dirty="0" smtClean="0"/>
              <a:t>Objevili jsme problémy s viděním hráčů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Zbytek hry fungoval skvěle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 co se pokusíme nyní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5459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dirty="0" smtClean="0"/>
              <a:t>Zdokonalit vidění</a:t>
            </a:r>
          </a:p>
          <a:p>
            <a:pPr lvl="1"/>
            <a:r>
              <a:rPr lang="cs-CZ" dirty="0" smtClean="0"/>
              <a:t>Snížit nároky na počítač</a:t>
            </a:r>
          </a:p>
          <a:p>
            <a:pPr lvl="1"/>
            <a:r>
              <a:rPr lang="cs-CZ" dirty="0" smtClean="0"/>
              <a:t>Zvýšit počet vstupních informací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Snížit počet instrukcí v genomu</a:t>
            </a:r>
          </a:p>
          <a:p>
            <a:pPr lvl="1"/>
            <a:r>
              <a:rPr lang="cs-CZ" dirty="0" smtClean="0"/>
              <a:t>Některé nepotřebné instrukce vymazat</a:t>
            </a:r>
          </a:p>
          <a:p>
            <a:pPr lvl="1"/>
            <a:r>
              <a:rPr lang="cs-CZ" dirty="0" smtClean="0"/>
              <a:t>Některé instrukce spojit a vytvořit z nich jednu</a:t>
            </a:r>
          </a:p>
          <a:p>
            <a:endParaRPr lang="cs-CZ" dirty="0" smtClean="0"/>
          </a:p>
          <a:p>
            <a:r>
              <a:rPr lang="cs-CZ" dirty="0" smtClean="0"/>
              <a:t>Zbude-li čas, tak i jednoduché 3D prostředí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Pokus o spuštění hry</a:t>
            </a:r>
            <a:endParaRPr lang="cs-CZ" sz="3200" dirty="0"/>
          </a:p>
        </p:txBody>
      </p:sp>
      <p:pic>
        <p:nvPicPr>
          <p:cNvPr id="8" name="Zástupný symbol pro obrázek 7" descr="chyb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7534" b="1753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71414"/>
            <a:ext cx="8241123" cy="74549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Right"/>
            <a:lightRig rig="threePt" dir="t"/>
          </a:scene3d>
        </p:spPr>
        <p:txBody>
          <a:bodyPr>
            <a:normAutofit/>
          </a:bodyPr>
          <a:lstStyle/>
          <a:p>
            <a:pPr algn="l"/>
            <a:r>
              <a:rPr lang="cs-CZ" sz="4000" dirty="0" smtClean="0"/>
              <a:t>Děkujeme za pozornost</a:t>
            </a:r>
            <a:endParaRPr lang="cs-CZ" sz="40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2500298" y="5388936"/>
            <a:ext cx="6286543" cy="12547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threePt" dir="t"/>
          </a:scene3d>
        </p:spPr>
        <p:txBody>
          <a:bodyPr>
            <a:noAutofit/>
          </a:bodyPr>
          <a:lstStyle/>
          <a:p>
            <a:pPr algn="l"/>
            <a:r>
              <a:rPr lang="cs-CZ" sz="2400" dirty="0" smtClean="0"/>
              <a:t>Petr Sedláček		</a:t>
            </a:r>
            <a:r>
              <a:rPr lang="cs-CZ" sz="1600" dirty="0" err="1" smtClean="0"/>
              <a:t>KeckaS</a:t>
            </a:r>
            <a:r>
              <a:rPr lang="cs-CZ" sz="1600" dirty="0" smtClean="0"/>
              <a:t>@</a:t>
            </a:r>
            <a:r>
              <a:rPr lang="cs-CZ" sz="1600" dirty="0" err="1" smtClean="0"/>
              <a:t>gmail.com</a:t>
            </a:r>
            <a:endParaRPr lang="cs-CZ" sz="1600" dirty="0" smtClean="0"/>
          </a:p>
          <a:p>
            <a:pPr algn="l"/>
            <a:r>
              <a:rPr lang="cs-CZ" sz="2400" dirty="0" smtClean="0"/>
              <a:t>Radek </a:t>
            </a:r>
            <a:r>
              <a:rPr lang="cs-CZ" sz="2400" dirty="0" err="1" smtClean="0"/>
              <a:t>Marciňa</a:t>
            </a:r>
            <a:r>
              <a:rPr lang="cs-CZ" sz="2400" dirty="0" smtClean="0"/>
              <a:t>		</a:t>
            </a:r>
            <a:r>
              <a:rPr lang="cs-CZ" sz="1600" dirty="0" err="1" smtClean="0"/>
              <a:t>xsuperloadx</a:t>
            </a:r>
            <a:r>
              <a:rPr lang="cs-CZ" sz="1600" dirty="0" smtClean="0"/>
              <a:t>@centrum.</a:t>
            </a:r>
            <a:r>
              <a:rPr lang="cs-CZ" sz="1600" dirty="0" err="1" smtClean="0"/>
              <a:t>cz</a:t>
            </a:r>
            <a:endParaRPr lang="cs-CZ" sz="1600" dirty="0" smtClean="0"/>
          </a:p>
          <a:p>
            <a:pPr algn="l"/>
            <a:r>
              <a:rPr lang="cs-CZ" sz="1800" dirty="0" smtClean="0"/>
              <a:t>Školitel: Ing. Miroslav Čepek	</a:t>
            </a:r>
            <a:r>
              <a:rPr lang="cs-CZ" dirty="0" err="1" smtClean="0"/>
              <a:t>lagon</a:t>
            </a:r>
            <a:r>
              <a:rPr lang="cs-CZ" dirty="0" smtClean="0"/>
              <a:t>@centrum.</a:t>
            </a:r>
            <a:r>
              <a:rPr lang="cs-CZ" dirty="0" err="1" smtClean="0"/>
              <a:t>cz</a:t>
            </a:r>
            <a:endParaRPr lang="cs-CZ" dirty="0" smtClean="0"/>
          </a:p>
          <a:p>
            <a:endParaRPr lang="cs-CZ" sz="1600" dirty="0"/>
          </a:p>
        </p:txBody>
      </p:sp>
      <p:pic>
        <p:nvPicPr>
          <p:cNvPr id="7" name="Zástupný symbol pro obrázek 6" descr="gemy1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633" b="39436"/>
          <a:stretch>
            <a:fillRect/>
          </a:stretch>
        </p:blipFill>
        <p:spPr>
          <a:xfrm>
            <a:off x="304800" y="928670"/>
            <a:ext cx="8534400" cy="4214842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/>
              <a:t>O co se pokoušíme</a:t>
            </a:r>
          </a:p>
          <a:p>
            <a:r>
              <a:rPr lang="cs-CZ" dirty="0" smtClean="0"/>
              <a:t>Stav při minulé </a:t>
            </a:r>
            <a:r>
              <a:rPr lang="cs-CZ" dirty="0" err="1" smtClean="0"/>
              <a:t>minikonferenci</a:t>
            </a:r>
            <a:endParaRPr lang="cs-CZ" dirty="0" smtClean="0"/>
          </a:p>
          <a:p>
            <a:r>
              <a:rPr lang="cs-CZ" dirty="0" smtClean="0"/>
              <a:t>Jak jsme pokročili</a:t>
            </a:r>
          </a:p>
          <a:p>
            <a:r>
              <a:rPr lang="cs-CZ" dirty="0" smtClean="0"/>
              <a:t>Počítání fitness</a:t>
            </a:r>
          </a:p>
          <a:p>
            <a:r>
              <a:rPr lang="cs-CZ" dirty="0" smtClean="0"/>
              <a:t>Problémy, na které jsme narazili</a:t>
            </a:r>
          </a:p>
          <a:p>
            <a:r>
              <a:rPr lang="cs-CZ" dirty="0" smtClean="0"/>
              <a:t>O co se pokusíme nyní</a:t>
            </a:r>
          </a:p>
          <a:p>
            <a:r>
              <a:rPr lang="cs-CZ" dirty="0" smtClean="0"/>
              <a:t>Video ze hry</a:t>
            </a:r>
          </a:p>
          <a:p>
            <a:endParaRPr lang="cs-CZ" dirty="0" smtClean="0"/>
          </a:p>
          <a:p>
            <a:r>
              <a:rPr lang="cs-CZ" dirty="0" smtClean="0"/>
              <a:t>Možná i samotné spuštění hry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co se pokoušíme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buSzPct val="120000"/>
              <a:buFontTx/>
              <a:buChar char="•"/>
            </a:pPr>
            <a:r>
              <a:rPr lang="cs-CZ" dirty="0" smtClean="0"/>
              <a:t>Vytvořit počítačovou hru</a:t>
            </a:r>
          </a:p>
          <a:p>
            <a:pPr lvl="1">
              <a:buSzPct val="120000"/>
            </a:pPr>
            <a:r>
              <a:rPr lang="cs-CZ" dirty="0" smtClean="0"/>
              <a:t>Proti sobě budou bojovat dva týmy</a:t>
            </a:r>
          </a:p>
          <a:p>
            <a:pPr>
              <a:buSzPct val="120000"/>
              <a:buFontTx/>
              <a:buChar char="•"/>
            </a:pPr>
            <a:r>
              <a:rPr lang="cs-CZ" dirty="0" smtClean="0"/>
              <a:t>Cíl každého člena týmu:</a:t>
            </a:r>
          </a:p>
          <a:p>
            <a:pPr lvl="1">
              <a:buSzPct val="120000"/>
            </a:pPr>
            <a:r>
              <a:rPr lang="cs-CZ" dirty="0" smtClean="0"/>
              <a:t>Zabít co nejvíce nepřátelských hráčů</a:t>
            </a:r>
          </a:p>
          <a:p>
            <a:pPr lvl="1">
              <a:buSzPct val="120000"/>
            </a:pPr>
            <a:r>
              <a:rPr lang="cs-CZ" dirty="0" smtClean="0"/>
              <a:t>Prozkoumat co nejvíce území</a:t>
            </a:r>
          </a:p>
          <a:p>
            <a:pPr lvl="1">
              <a:buSzPct val="120000"/>
            </a:pPr>
            <a:r>
              <a:rPr lang="cs-CZ" dirty="0" smtClean="0"/>
              <a:t>Přežít co nejdéle</a:t>
            </a:r>
          </a:p>
          <a:p>
            <a:pPr>
              <a:buSzPct val="120000"/>
              <a:buFontTx/>
              <a:buChar char="•"/>
            </a:pPr>
            <a:r>
              <a:rPr lang="cs-CZ" dirty="0" smtClean="0"/>
              <a:t>Jak toho docílíme:</a:t>
            </a:r>
          </a:p>
          <a:p>
            <a:pPr lvl="1">
              <a:buSzPct val="120000"/>
            </a:pPr>
            <a:r>
              <a:rPr lang="cs-CZ" dirty="0" smtClean="0"/>
              <a:t>Pomocí </a:t>
            </a:r>
            <a:r>
              <a:rPr lang="cs-CZ" b="1" i="1" dirty="0" smtClean="0"/>
              <a:t>lineárních genetických algoritmů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 z minula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dirty="0" smtClean="0"/>
              <a:t>Hráči neuměli měnit směr pohybu</a:t>
            </a:r>
          </a:p>
          <a:p>
            <a:endParaRPr lang="cs-CZ" dirty="0" smtClean="0"/>
          </a:p>
          <a:p>
            <a:r>
              <a:rPr lang="cs-CZ" dirty="0" smtClean="0"/>
              <a:t>Mohli střílet</a:t>
            </a:r>
          </a:p>
          <a:p>
            <a:endParaRPr lang="cs-CZ" dirty="0" smtClean="0"/>
          </a:p>
          <a:p>
            <a:r>
              <a:rPr lang="cs-CZ" dirty="0" smtClean="0"/>
              <a:t>Mohli se křížit</a:t>
            </a:r>
          </a:p>
          <a:p>
            <a:endParaRPr lang="cs-CZ" dirty="0" smtClean="0"/>
          </a:p>
          <a:p>
            <a:r>
              <a:rPr lang="cs-CZ" dirty="0" smtClean="0"/>
              <a:t>Jen částečně viděli zdi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jsme pokročili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5459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dirty="0" smtClean="0"/>
              <a:t>Hráči již docela dobře vidí</a:t>
            </a:r>
          </a:p>
          <a:p>
            <a:pPr lvl="1"/>
            <a:r>
              <a:rPr lang="cs-CZ" dirty="0" smtClean="0"/>
              <a:t>Vidí zdi a ostatní panáčky</a:t>
            </a:r>
          </a:p>
          <a:p>
            <a:pPr lvl="1"/>
            <a:r>
              <a:rPr lang="cs-CZ" dirty="0" smtClean="0"/>
              <a:t>Ví, jestli je to co vidí před nimi nebo vedle nich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Zjistili jsme optimální hodnoty parametrů potřebných ke křížení</a:t>
            </a:r>
          </a:p>
          <a:p>
            <a:pPr lvl="1"/>
            <a:r>
              <a:rPr lang="cs-CZ" dirty="0" smtClean="0"/>
              <a:t>Zabralo nejvíce času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Konečně se nám podařilo vyzkoušet funkčnost genetických algoritmů – fungují !</a:t>
            </a:r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Video ze hry</a:t>
            </a:r>
            <a:endParaRPr lang="cs-CZ" sz="3200" dirty="0"/>
          </a:p>
        </p:txBody>
      </p:sp>
      <p:pic>
        <p:nvPicPr>
          <p:cNvPr id="8" name="Zástupný symbol pro obrázek 7" descr="chyb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7534" b="1753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Počítání fitness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/>
              <a:t>Je třeba určit úspěšnost jedinců</a:t>
            </a:r>
          </a:p>
          <a:p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357290" y="2857496"/>
          <a:ext cx="6096000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Kritéria úspěšnosti jedinců: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Zabití</a:t>
                      </a:r>
                      <a:r>
                        <a:rPr lang="cs-CZ" baseline="0" dirty="0" smtClean="0"/>
                        <a:t> soupeře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+ 700 000 bodů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Přežití</a:t>
                      </a:r>
                      <a:r>
                        <a:rPr lang="cs-CZ" baseline="0" dirty="0" smtClean="0"/>
                        <a:t> celé hry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+ 100 000 bodů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Vzdálenost od počátku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+ 500 bodů / pixel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Ušlá cesta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+ 30 bodů / pixel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Délka života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+ 5 bodů / cyklus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Zabití spoluhráče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- 100 000 bodů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Počítání fitness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/>
              <a:t>Je třeba určit úspěšnost jedinců</a:t>
            </a:r>
          </a:p>
          <a:p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357290" y="2857496"/>
          <a:ext cx="6096000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Kritéria úspěšnosti jedinců: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Zabití</a:t>
                      </a:r>
                      <a:r>
                        <a:rPr lang="cs-CZ" baseline="0" dirty="0" smtClean="0"/>
                        <a:t> soupeře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+ 700 000 bodů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Přežití</a:t>
                      </a:r>
                      <a:r>
                        <a:rPr lang="cs-CZ" baseline="0" dirty="0" smtClean="0"/>
                        <a:t> celé hry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+ 100 000 bodů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Vzdálenost od počátku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+ 500 bodů / pixel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Ušlá cesta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+ 30 bodů / pixel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Délka života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+ 5 bodů / cyklus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Zabití spoluhráče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- 100 000 bodů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7166"/>
            <a:ext cx="4857784" cy="35664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Volný tvar 11"/>
          <p:cNvSpPr/>
          <p:nvPr/>
        </p:nvSpPr>
        <p:spPr>
          <a:xfrm>
            <a:off x="1533525" y="1266825"/>
            <a:ext cx="2497311" cy="1724025"/>
          </a:xfrm>
          <a:custGeom>
            <a:avLst/>
            <a:gdLst>
              <a:gd name="connsiteX0" fmla="*/ 361950 w 2497311"/>
              <a:gd name="connsiteY0" fmla="*/ 1724025 h 1724025"/>
              <a:gd name="connsiteX1" fmla="*/ 438150 w 2497311"/>
              <a:gd name="connsiteY1" fmla="*/ 1714500 h 1724025"/>
              <a:gd name="connsiteX2" fmla="*/ 466725 w 2497311"/>
              <a:gd name="connsiteY2" fmla="*/ 1704975 h 1724025"/>
              <a:gd name="connsiteX3" fmla="*/ 485775 w 2497311"/>
              <a:gd name="connsiteY3" fmla="*/ 1676400 h 1724025"/>
              <a:gd name="connsiteX4" fmla="*/ 542925 w 2497311"/>
              <a:gd name="connsiteY4" fmla="*/ 1657350 h 1724025"/>
              <a:gd name="connsiteX5" fmla="*/ 571500 w 2497311"/>
              <a:gd name="connsiteY5" fmla="*/ 1647825 h 1724025"/>
              <a:gd name="connsiteX6" fmla="*/ 600075 w 2497311"/>
              <a:gd name="connsiteY6" fmla="*/ 1628775 h 1724025"/>
              <a:gd name="connsiteX7" fmla="*/ 628650 w 2497311"/>
              <a:gd name="connsiteY7" fmla="*/ 1619250 h 1724025"/>
              <a:gd name="connsiteX8" fmla="*/ 685800 w 2497311"/>
              <a:gd name="connsiteY8" fmla="*/ 1581150 h 1724025"/>
              <a:gd name="connsiteX9" fmla="*/ 704850 w 2497311"/>
              <a:gd name="connsiteY9" fmla="*/ 1552575 h 1724025"/>
              <a:gd name="connsiteX10" fmla="*/ 733425 w 2497311"/>
              <a:gd name="connsiteY10" fmla="*/ 1524000 h 1724025"/>
              <a:gd name="connsiteX11" fmla="*/ 752475 w 2497311"/>
              <a:gd name="connsiteY11" fmla="*/ 1466850 h 1724025"/>
              <a:gd name="connsiteX12" fmla="*/ 762000 w 2497311"/>
              <a:gd name="connsiteY12" fmla="*/ 1438275 h 1724025"/>
              <a:gd name="connsiteX13" fmla="*/ 733425 w 2497311"/>
              <a:gd name="connsiteY13" fmla="*/ 1304925 h 1724025"/>
              <a:gd name="connsiteX14" fmla="*/ 704850 w 2497311"/>
              <a:gd name="connsiteY14" fmla="*/ 1295400 h 1724025"/>
              <a:gd name="connsiteX15" fmla="*/ 676275 w 2497311"/>
              <a:gd name="connsiteY15" fmla="*/ 1238250 h 1724025"/>
              <a:gd name="connsiteX16" fmla="*/ 619125 w 2497311"/>
              <a:gd name="connsiteY16" fmla="*/ 1200150 h 1724025"/>
              <a:gd name="connsiteX17" fmla="*/ 600075 w 2497311"/>
              <a:gd name="connsiteY17" fmla="*/ 1133475 h 1724025"/>
              <a:gd name="connsiteX18" fmla="*/ 581025 w 2497311"/>
              <a:gd name="connsiteY18" fmla="*/ 1066800 h 1724025"/>
              <a:gd name="connsiteX19" fmla="*/ 609600 w 2497311"/>
              <a:gd name="connsiteY19" fmla="*/ 933450 h 1724025"/>
              <a:gd name="connsiteX20" fmla="*/ 695325 w 2497311"/>
              <a:gd name="connsiteY20" fmla="*/ 895350 h 1724025"/>
              <a:gd name="connsiteX21" fmla="*/ 723900 w 2497311"/>
              <a:gd name="connsiteY21" fmla="*/ 885825 h 1724025"/>
              <a:gd name="connsiteX22" fmla="*/ 752475 w 2497311"/>
              <a:gd name="connsiteY22" fmla="*/ 866775 h 1724025"/>
              <a:gd name="connsiteX23" fmla="*/ 809625 w 2497311"/>
              <a:gd name="connsiteY23" fmla="*/ 838200 h 1724025"/>
              <a:gd name="connsiteX24" fmla="*/ 838200 w 2497311"/>
              <a:gd name="connsiteY24" fmla="*/ 781050 h 1724025"/>
              <a:gd name="connsiteX25" fmla="*/ 809625 w 2497311"/>
              <a:gd name="connsiteY25" fmla="*/ 695325 h 1724025"/>
              <a:gd name="connsiteX26" fmla="*/ 800100 w 2497311"/>
              <a:gd name="connsiteY26" fmla="*/ 666750 h 1724025"/>
              <a:gd name="connsiteX27" fmla="*/ 723900 w 2497311"/>
              <a:gd name="connsiteY27" fmla="*/ 581025 h 1724025"/>
              <a:gd name="connsiteX28" fmla="*/ 676275 w 2497311"/>
              <a:gd name="connsiteY28" fmla="*/ 533400 h 1724025"/>
              <a:gd name="connsiteX29" fmla="*/ 581025 w 2497311"/>
              <a:gd name="connsiteY29" fmla="*/ 495300 h 1724025"/>
              <a:gd name="connsiteX30" fmla="*/ 552450 w 2497311"/>
              <a:gd name="connsiteY30" fmla="*/ 485775 h 1724025"/>
              <a:gd name="connsiteX31" fmla="*/ 523875 w 2497311"/>
              <a:gd name="connsiteY31" fmla="*/ 476250 h 1724025"/>
              <a:gd name="connsiteX32" fmla="*/ 495300 w 2497311"/>
              <a:gd name="connsiteY32" fmla="*/ 457200 h 1724025"/>
              <a:gd name="connsiteX33" fmla="*/ 438150 w 2497311"/>
              <a:gd name="connsiteY33" fmla="*/ 438150 h 1724025"/>
              <a:gd name="connsiteX34" fmla="*/ 409575 w 2497311"/>
              <a:gd name="connsiteY34" fmla="*/ 419100 h 1724025"/>
              <a:gd name="connsiteX35" fmla="*/ 352425 w 2497311"/>
              <a:gd name="connsiteY35" fmla="*/ 400050 h 1724025"/>
              <a:gd name="connsiteX36" fmla="*/ 323850 w 2497311"/>
              <a:gd name="connsiteY36" fmla="*/ 381000 h 1724025"/>
              <a:gd name="connsiteX37" fmla="*/ 295275 w 2497311"/>
              <a:gd name="connsiteY37" fmla="*/ 371475 h 1724025"/>
              <a:gd name="connsiteX38" fmla="*/ 219075 w 2497311"/>
              <a:gd name="connsiteY38" fmla="*/ 352425 h 1724025"/>
              <a:gd name="connsiteX39" fmla="*/ 161925 w 2497311"/>
              <a:gd name="connsiteY39" fmla="*/ 333375 h 1724025"/>
              <a:gd name="connsiteX40" fmla="*/ 133350 w 2497311"/>
              <a:gd name="connsiteY40" fmla="*/ 323850 h 1724025"/>
              <a:gd name="connsiteX41" fmla="*/ 104775 w 2497311"/>
              <a:gd name="connsiteY41" fmla="*/ 314325 h 1724025"/>
              <a:gd name="connsiteX42" fmla="*/ 47625 w 2497311"/>
              <a:gd name="connsiteY42" fmla="*/ 266700 h 1724025"/>
              <a:gd name="connsiteX43" fmla="*/ 28575 w 2497311"/>
              <a:gd name="connsiteY43" fmla="*/ 209550 h 1724025"/>
              <a:gd name="connsiteX44" fmla="*/ 19050 w 2497311"/>
              <a:gd name="connsiteY44" fmla="*/ 180975 h 1724025"/>
              <a:gd name="connsiteX45" fmla="*/ 9525 w 2497311"/>
              <a:gd name="connsiteY45" fmla="*/ 142875 h 1724025"/>
              <a:gd name="connsiteX46" fmla="*/ 0 w 2497311"/>
              <a:gd name="connsiteY46" fmla="*/ 114300 h 1724025"/>
              <a:gd name="connsiteX47" fmla="*/ 19050 w 2497311"/>
              <a:gd name="connsiteY47" fmla="*/ 28575 h 1724025"/>
              <a:gd name="connsiteX48" fmla="*/ 76200 w 2497311"/>
              <a:gd name="connsiteY48" fmla="*/ 0 h 1724025"/>
              <a:gd name="connsiteX49" fmla="*/ 152400 w 2497311"/>
              <a:gd name="connsiteY49" fmla="*/ 9525 h 1724025"/>
              <a:gd name="connsiteX50" fmla="*/ 190500 w 2497311"/>
              <a:gd name="connsiteY50" fmla="*/ 19050 h 1724025"/>
              <a:gd name="connsiteX51" fmla="*/ 257175 w 2497311"/>
              <a:gd name="connsiteY51" fmla="*/ 28575 h 1724025"/>
              <a:gd name="connsiteX52" fmla="*/ 314325 w 2497311"/>
              <a:gd name="connsiteY52" fmla="*/ 66675 h 1724025"/>
              <a:gd name="connsiteX53" fmla="*/ 342900 w 2497311"/>
              <a:gd name="connsiteY53" fmla="*/ 85725 h 1724025"/>
              <a:gd name="connsiteX54" fmla="*/ 428625 w 2497311"/>
              <a:gd name="connsiteY54" fmla="*/ 152400 h 1724025"/>
              <a:gd name="connsiteX55" fmla="*/ 457200 w 2497311"/>
              <a:gd name="connsiteY55" fmla="*/ 180975 h 1724025"/>
              <a:gd name="connsiteX56" fmla="*/ 514350 w 2497311"/>
              <a:gd name="connsiteY56" fmla="*/ 209550 h 1724025"/>
              <a:gd name="connsiteX57" fmla="*/ 571500 w 2497311"/>
              <a:gd name="connsiteY57" fmla="*/ 238125 h 1724025"/>
              <a:gd name="connsiteX58" fmla="*/ 628650 w 2497311"/>
              <a:gd name="connsiteY58" fmla="*/ 266700 h 1724025"/>
              <a:gd name="connsiteX59" fmla="*/ 714375 w 2497311"/>
              <a:gd name="connsiteY59" fmla="*/ 314325 h 1724025"/>
              <a:gd name="connsiteX60" fmla="*/ 742950 w 2497311"/>
              <a:gd name="connsiteY60" fmla="*/ 333375 h 1724025"/>
              <a:gd name="connsiteX61" fmla="*/ 904875 w 2497311"/>
              <a:gd name="connsiteY61" fmla="*/ 361950 h 1724025"/>
              <a:gd name="connsiteX62" fmla="*/ 1085850 w 2497311"/>
              <a:gd name="connsiteY62" fmla="*/ 352425 h 1724025"/>
              <a:gd name="connsiteX63" fmla="*/ 1114425 w 2497311"/>
              <a:gd name="connsiteY63" fmla="*/ 342900 h 1724025"/>
              <a:gd name="connsiteX64" fmla="*/ 1171575 w 2497311"/>
              <a:gd name="connsiteY64" fmla="*/ 333375 h 1724025"/>
              <a:gd name="connsiteX65" fmla="*/ 1257300 w 2497311"/>
              <a:gd name="connsiteY65" fmla="*/ 295275 h 1724025"/>
              <a:gd name="connsiteX66" fmla="*/ 1285875 w 2497311"/>
              <a:gd name="connsiteY66" fmla="*/ 285750 h 1724025"/>
              <a:gd name="connsiteX67" fmla="*/ 1371600 w 2497311"/>
              <a:gd name="connsiteY67" fmla="*/ 266700 h 1724025"/>
              <a:gd name="connsiteX68" fmla="*/ 1409700 w 2497311"/>
              <a:gd name="connsiteY68" fmla="*/ 257175 h 1724025"/>
              <a:gd name="connsiteX69" fmla="*/ 1466850 w 2497311"/>
              <a:gd name="connsiteY69" fmla="*/ 238125 h 1724025"/>
              <a:gd name="connsiteX70" fmla="*/ 1524000 w 2497311"/>
              <a:gd name="connsiteY70" fmla="*/ 209550 h 1724025"/>
              <a:gd name="connsiteX71" fmla="*/ 1581150 w 2497311"/>
              <a:gd name="connsiteY71" fmla="*/ 180975 h 1724025"/>
              <a:gd name="connsiteX72" fmla="*/ 1609725 w 2497311"/>
              <a:gd name="connsiteY72" fmla="*/ 161925 h 1724025"/>
              <a:gd name="connsiteX73" fmla="*/ 1638300 w 2497311"/>
              <a:gd name="connsiteY73" fmla="*/ 152400 h 1724025"/>
              <a:gd name="connsiteX74" fmla="*/ 1695450 w 2497311"/>
              <a:gd name="connsiteY74" fmla="*/ 104775 h 1724025"/>
              <a:gd name="connsiteX75" fmla="*/ 1790700 w 2497311"/>
              <a:gd name="connsiteY75" fmla="*/ 76200 h 1724025"/>
              <a:gd name="connsiteX76" fmla="*/ 1838325 w 2497311"/>
              <a:gd name="connsiteY76" fmla="*/ 66675 h 1724025"/>
              <a:gd name="connsiteX77" fmla="*/ 1876425 w 2497311"/>
              <a:gd name="connsiteY77" fmla="*/ 57150 h 1724025"/>
              <a:gd name="connsiteX78" fmla="*/ 1905000 w 2497311"/>
              <a:gd name="connsiteY78" fmla="*/ 47625 h 1724025"/>
              <a:gd name="connsiteX79" fmla="*/ 1971675 w 2497311"/>
              <a:gd name="connsiteY79" fmla="*/ 38100 h 1724025"/>
              <a:gd name="connsiteX80" fmla="*/ 2038350 w 2497311"/>
              <a:gd name="connsiteY80" fmla="*/ 47625 h 1724025"/>
              <a:gd name="connsiteX81" fmla="*/ 2105025 w 2497311"/>
              <a:gd name="connsiteY81" fmla="*/ 66675 h 1724025"/>
              <a:gd name="connsiteX82" fmla="*/ 2133600 w 2497311"/>
              <a:gd name="connsiteY82" fmla="*/ 85725 h 1724025"/>
              <a:gd name="connsiteX83" fmla="*/ 2190750 w 2497311"/>
              <a:gd name="connsiteY83" fmla="*/ 104775 h 1724025"/>
              <a:gd name="connsiteX84" fmla="*/ 2219325 w 2497311"/>
              <a:gd name="connsiteY84" fmla="*/ 123825 h 1724025"/>
              <a:gd name="connsiteX85" fmla="*/ 2276475 w 2497311"/>
              <a:gd name="connsiteY85" fmla="*/ 142875 h 1724025"/>
              <a:gd name="connsiteX86" fmla="*/ 2333625 w 2497311"/>
              <a:gd name="connsiteY86" fmla="*/ 180975 h 1724025"/>
              <a:gd name="connsiteX87" fmla="*/ 2362200 w 2497311"/>
              <a:gd name="connsiteY87" fmla="*/ 209550 h 1724025"/>
              <a:gd name="connsiteX88" fmla="*/ 2390775 w 2497311"/>
              <a:gd name="connsiteY88" fmla="*/ 228600 h 1724025"/>
              <a:gd name="connsiteX89" fmla="*/ 2409825 w 2497311"/>
              <a:gd name="connsiteY89" fmla="*/ 257175 h 1724025"/>
              <a:gd name="connsiteX90" fmla="*/ 2438400 w 2497311"/>
              <a:gd name="connsiteY90" fmla="*/ 276225 h 1724025"/>
              <a:gd name="connsiteX91" fmla="*/ 2476500 w 2497311"/>
              <a:gd name="connsiteY91" fmla="*/ 323850 h 1724025"/>
              <a:gd name="connsiteX92" fmla="*/ 2495550 w 2497311"/>
              <a:gd name="connsiteY92" fmla="*/ 361950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2497311" h="1724025">
                <a:moveTo>
                  <a:pt x="361950" y="1724025"/>
                </a:moveTo>
                <a:cubicBezTo>
                  <a:pt x="387350" y="1720850"/>
                  <a:pt x="412965" y="1719079"/>
                  <a:pt x="438150" y="1714500"/>
                </a:cubicBezTo>
                <a:cubicBezTo>
                  <a:pt x="448028" y="1712704"/>
                  <a:pt x="458885" y="1711247"/>
                  <a:pt x="466725" y="1704975"/>
                </a:cubicBezTo>
                <a:cubicBezTo>
                  <a:pt x="475664" y="1697824"/>
                  <a:pt x="476067" y="1682467"/>
                  <a:pt x="485775" y="1676400"/>
                </a:cubicBezTo>
                <a:cubicBezTo>
                  <a:pt x="502803" y="1665757"/>
                  <a:pt x="523875" y="1663700"/>
                  <a:pt x="542925" y="1657350"/>
                </a:cubicBezTo>
                <a:lnTo>
                  <a:pt x="571500" y="1647825"/>
                </a:lnTo>
                <a:cubicBezTo>
                  <a:pt x="581025" y="1641475"/>
                  <a:pt x="589836" y="1633895"/>
                  <a:pt x="600075" y="1628775"/>
                </a:cubicBezTo>
                <a:cubicBezTo>
                  <a:pt x="609055" y="1624285"/>
                  <a:pt x="619873" y="1624126"/>
                  <a:pt x="628650" y="1619250"/>
                </a:cubicBezTo>
                <a:cubicBezTo>
                  <a:pt x="648664" y="1608131"/>
                  <a:pt x="685800" y="1581150"/>
                  <a:pt x="685800" y="1581150"/>
                </a:cubicBezTo>
                <a:cubicBezTo>
                  <a:pt x="692150" y="1571625"/>
                  <a:pt x="697521" y="1561369"/>
                  <a:pt x="704850" y="1552575"/>
                </a:cubicBezTo>
                <a:cubicBezTo>
                  <a:pt x="713474" y="1542227"/>
                  <a:pt x="726883" y="1535775"/>
                  <a:pt x="733425" y="1524000"/>
                </a:cubicBezTo>
                <a:cubicBezTo>
                  <a:pt x="743177" y="1506447"/>
                  <a:pt x="746125" y="1485900"/>
                  <a:pt x="752475" y="1466850"/>
                </a:cubicBezTo>
                <a:lnTo>
                  <a:pt x="762000" y="1438275"/>
                </a:lnTo>
                <a:cubicBezTo>
                  <a:pt x="759533" y="1411141"/>
                  <a:pt x="769285" y="1333613"/>
                  <a:pt x="733425" y="1304925"/>
                </a:cubicBezTo>
                <a:cubicBezTo>
                  <a:pt x="725585" y="1298653"/>
                  <a:pt x="714375" y="1298575"/>
                  <a:pt x="704850" y="1295400"/>
                </a:cubicBezTo>
                <a:cubicBezTo>
                  <a:pt x="698056" y="1275017"/>
                  <a:pt x="693653" y="1253456"/>
                  <a:pt x="676275" y="1238250"/>
                </a:cubicBezTo>
                <a:cubicBezTo>
                  <a:pt x="659045" y="1223173"/>
                  <a:pt x="619125" y="1200150"/>
                  <a:pt x="619125" y="1200150"/>
                </a:cubicBezTo>
                <a:cubicBezTo>
                  <a:pt x="589348" y="1081043"/>
                  <a:pt x="627404" y="1229128"/>
                  <a:pt x="600075" y="1133475"/>
                </a:cubicBezTo>
                <a:cubicBezTo>
                  <a:pt x="576155" y="1049754"/>
                  <a:pt x="603863" y="1135313"/>
                  <a:pt x="581025" y="1066800"/>
                </a:cubicBezTo>
                <a:cubicBezTo>
                  <a:pt x="585689" y="1015497"/>
                  <a:pt x="573022" y="970028"/>
                  <a:pt x="609600" y="933450"/>
                </a:cubicBezTo>
                <a:cubicBezTo>
                  <a:pt x="632241" y="910809"/>
                  <a:pt x="667031" y="904781"/>
                  <a:pt x="695325" y="895350"/>
                </a:cubicBezTo>
                <a:lnTo>
                  <a:pt x="723900" y="885825"/>
                </a:lnTo>
                <a:cubicBezTo>
                  <a:pt x="733425" y="879475"/>
                  <a:pt x="742236" y="871895"/>
                  <a:pt x="752475" y="866775"/>
                </a:cubicBezTo>
                <a:cubicBezTo>
                  <a:pt x="831345" y="827340"/>
                  <a:pt x="727733" y="892795"/>
                  <a:pt x="809625" y="838200"/>
                </a:cubicBezTo>
                <a:cubicBezTo>
                  <a:pt x="819257" y="823753"/>
                  <a:pt x="838200" y="800768"/>
                  <a:pt x="838200" y="781050"/>
                </a:cubicBezTo>
                <a:cubicBezTo>
                  <a:pt x="838200" y="710316"/>
                  <a:pt x="832626" y="741328"/>
                  <a:pt x="809625" y="695325"/>
                </a:cubicBezTo>
                <a:cubicBezTo>
                  <a:pt x="805135" y="686345"/>
                  <a:pt x="804590" y="675730"/>
                  <a:pt x="800100" y="666750"/>
                </a:cubicBezTo>
                <a:cubicBezTo>
                  <a:pt x="783103" y="632756"/>
                  <a:pt x="749144" y="606269"/>
                  <a:pt x="723900" y="581025"/>
                </a:cubicBezTo>
                <a:cubicBezTo>
                  <a:pt x="677333" y="534458"/>
                  <a:pt x="735542" y="567267"/>
                  <a:pt x="676275" y="533400"/>
                </a:cubicBezTo>
                <a:cubicBezTo>
                  <a:pt x="637033" y="510976"/>
                  <a:pt x="627861" y="510912"/>
                  <a:pt x="581025" y="495300"/>
                </a:cubicBezTo>
                <a:lnTo>
                  <a:pt x="552450" y="485775"/>
                </a:lnTo>
                <a:lnTo>
                  <a:pt x="523875" y="476250"/>
                </a:lnTo>
                <a:cubicBezTo>
                  <a:pt x="514350" y="469900"/>
                  <a:pt x="505761" y="461849"/>
                  <a:pt x="495300" y="457200"/>
                </a:cubicBezTo>
                <a:cubicBezTo>
                  <a:pt x="476950" y="449045"/>
                  <a:pt x="438150" y="438150"/>
                  <a:pt x="438150" y="438150"/>
                </a:cubicBezTo>
                <a:cubicBezTo>
                  <a:pt x="428625" y="431800"/>
                  <a:pt x="420036" y="423749"/>
                  <a:pt x="409575" y="419100"/>
                </a:cubicBezTo>
                <a:cubicBezTo>
                  <a:pt x="391225" y="410945"/>
                  <a:pt x="352425" y="400050"/>
                  <a:pt x="352425" y="400050"/>
                </a:cubicBezTo>
                <a:cubicBezTo>
                  <a:pt x="342900" y="393700"/>
                  <a:pt x="334089" y="386120"/>
                  <a:pt x="323850" y="381000"/>
                </a:cubicBezTo>
                <a:cubicBezTo>
                  <a:pt x="314870" y="376510"/>
                  <a:pt x="304961" y="374117"/>
                  <a:pt x="295275" y="371475"/>
                </a:cubicBezTo>
                <a:cubicBezTo>
                  <a:pt x="270016" y="364586"/>
                  <a:pt x="244475" y="358775"/>
                  <a:pt x="219075" y="352425"/>
                </a:cubicBezTo>
                <a:cubicBezTo>
                  <a:pt x="199594" y="347555"/>
                  <a:pt x="180975" y="339725"/>
                  <a:pt x="161925" y="333375"/>
                </a:cubicBezTo>
                <a:lnTo>
                  <a:pt x="133350" y="323850"/>
                </a:lnTo>
                <a:lnTo>
                  <a:pt x="104775" y="314325"/>
                </a:lnTo>
                <a:cubicBezTo>
                  <a:pt x="86990" y="302468"/>
                  <a:pt x="58410" y="286113"/>
                  <a:pt x="47625" y="266700"/>
                </a:cubicBezTo>
                <a:cubicBezTo>
                  <a:pt x="37873" y="249147"/>
                  <a:pt x="34925" y="228600"/>
                  <a:pt x="28575" y="209550"/>
                </a:cubicBezTo>
                <a:lnTo>
                  <a:pt x="19050" y="180975"/>
                </a:lnTo>
                <a:cubicBezTo>
                  <a:pt x="14910" y="168556"/>
                  <a:pt x="13121" y="155462"/>
                  <a:pt x="9525" y="142875"/>
                </a:cubicBezTo>
                <a:cubicBezTo>
                  <a:pt x="6767" y="133221"/>
                  <a:pt x="3175" y="123825"/>
                  <a:pt x="0" y="114300"/>
                </a:cubicBezTo>
                <a:cubicBezTo>
                  <a:pt x="97" y="113715"/>
                  <a:pt x="9177" y="40916"/>
                  <a:pt x="19050" y="28575"/>
                </a:cubicBezTo>
                <a:cubicBezTo>
                  <a:pt x="32479" y="11789"/>
                  <a:pt x="57376" y="6275"/>
                  <a:pt x="76200" y="0"/>
                </a:cubicBezTo>
                <a:cubicBezTo>
                  <a:pt x="101600" y="3175"/>
                  <a:pt x="127151" y="5317"/>
                  <a:pt x="152400" y="9525"/>
                </a:cubicBezTo>
                <a:cubicBezTo>
                  <a:pt x="165313" y="11677"/>
                  <a:pt x="177620" y="16708"/>
                  <a:pt x="190500" y="19050"/>
                </a:cubicBezTo>
                <a:cubicBezTo>
                  <a:pt x="212589" y="23066"/>
                  <a:pt x="234950" y="25400"/>
                  <a:pt x="257175" y="28575"/>
                </a:cubicBezTo>
                <a:cubicBezTo>
                  <a:pt x="307393" y="45314"/>
                  <a:pt x="266759" y="27037"/>
                  <a:pt x="314325" y="66675"/>
                </a:cubicBezTo>
                <a:cubicBezTo>
                  <a:pt x="323119" y="74004"/>
                  <a:pt x="334106" y="78396"/>
                  <a:pt x="342900" y="85725"/>
                </a:cubicBezTo>
                <a:cubicBezTo>
                  <a:pt x="432429" y="160332"/>
                  <a:pt x="284182" y="56105"/>
                  <a:pt x="428625" y="152400"/>
                </a:cubicBezTo>
                <a:cubicBezTo>
                  <a:pt x="439833" y="159872"/>
                  <a:pt x="446852" y="172351"/>
                  <a:pt x="457200" y="180975"/>
                </a:cubicBezTo>
                <a:cubicBezTo>
                  <a:pt x="481819" y="201491"/>
                  <a:pt x="485711" y="200004"/>
                  <a:pt x="514350" y="209550"/>
                </a:cubicBezTo>
                <a:cubicBezTo>
                  <a:pt x="596242" y="264145"/>
                  <a:pt x="492630" y="198690"/>
                  <a:pt x="571500" y="238125"/>
                </a:cubicBezTo>
                <a:cubicBezTo>
                  <a:pt x="645358" y="275054"/>
                  <a:pt x="556826" y="242759"/>
                  <a:pt x="628650" y="266700"/>
                </a:cubicBezTo>
                <a:cubicBezTo>
                  <a:pt x="694154" y="310369"/>
                  <a:pt x="664080" y="297560"/>
                  <a:pt x="714375" y="314325"/>
                </a:cubicBezTo>
                <a:cubicBezTo>
                  <a:pt x="723900" y="320675"/>
                  <a:pt x="732489" y="328726"/>
                  <a:pt x="742950" y="333375"/>
                </a:cubicBezTo>
                <a:cubicBezTo>
                  <a:pt x="804952" y="360931"/>
                  <a:pt x="829731" y="355119"/>
                  <a:pt x="904875" y="361950"/>
                </a:cubicBezTo>
                <a:cubicBezTo>
                  <a:pt x="965200" y="358775"/>
                  <a:pt x="1025690" y="357894"/>
                  <a:pt x="1085850" y="352425"/>
                </a:cubicBezTo>
                <a:cubicBezTo>
                  <a:pt x="1095849" y="351516"/>
                  <a:pt x="1104624" y="345078"/>
                  <a:pt x="1114425" y="342900"/>
                </a:cubicBezTo>
                <a:cubicBezTo>
                  <a:pt x="1133278" y="338710"/>
                  <a:pt x="1152525" y="336550"/>
                  <a:pt x="1171575" y="333375"/>
                </a:cubicBezTo>
                <a:cubicBezTo>
                  <a:pt x="1319017" y="284228"/>
                  <a:pt x="1166734" y="340558"/>
                  <a:pt x="1257300" y="295275"/>
                </a:cubicBezTo>
                <a:cubicBezTo>
                  <a:pt x="1266280" y="290785"/>
                  <a:pt x="1276221" y="288508"/>
                  <a:pt x="1285875" y="285750"/>
                </a:cubicBezTo>
                <a:cubicBezTo>
                  <a:pt x="1326527" y="274135"/>
                  <a:pt x="1327406" y="276521"/>
                  <a:pt x="1371600" y="266700"/>
                </a:cubicBezTo>
                <a:cubicBezTo>
                  <a:pt x="1384379" y="263860"/>
                  <a:pt x="1397161" y="260937"/>
                  <a:pt x="1409700" y="257175"/>
                </a:cubicBezTo>
                <a:cubicBezTo>
                  <a:pt x="1428934" y="251405"/>
                  <a:pt x="1466850" y="238125"/>
                  <a:pt x="1466850" y="238125"/>
                </a:cubicBezTo>
                <a:cubicBezTo>
                  <a:pt x="1548742" y="183530"/>
                  <a:pt x="1445130" y="248985"/>
                  <a:pt x="1524000" y="209550"/>
                </a:cubicBezTo>
                <a:cubicBezTo>
                  <a:pt x="1597858" y="172621"/>
                  <a:pt x="1509326" y="204916"/>
                  <a:pt x="1581150" y="180975"/>
                </a:cubicBezTo>
                <a:cubicBezTo>
                  <a:pt x="1590675" y="174625"/>
                  <a:pt x="1599486" y="167045"/>
                  <a:pt x="1609725" y="161925"/>
                </a:cubicBezTo>
                <a:cubicBezTo>
                  <a:pt x="1618705" y="157435"/>
                  <a:pt x="1629946" y="157969"/>
                  <a:pt x="1638300" y="152400"/>
                </a:cubicBezTo>
                <a:cubicBezTo>
                  <a:pt x="1683162" y="122492"/>
                  <a:pt x="1648705" y="125550"/>
                  <a:pt x="1695450" y="104775"/>
                </a:cubicBezTo>
                <a:cubicBezTo>
                  <a:pt x="1719194" y="94222"/>
                  <a:pt x="1762993" y="82357"/>
                  <a:pt x="1790700" y="76200"/>
                </a:cubicBezTo>
                <a:cubicBezTo>
                  <a:pt x="1806504" y="72688"/>
                  <a:pt x="1822521" y="70187"/>
                  <a:pt x="1838325" y="66675"/>
                </a:cubicBezTo>
                <a:cubicBezTo>
                  <a:pt x="1851104" y="63835"/>
                  <a:pt x="1863838" y="60746"/>
                  <a:pt x="1876425" y="57150"/>
                </a:cubicBezTo>
                <a:cubicBezTo>
                  <a:pt x="1886079" y="54392"/>
                  <a:pt x="1895155" y="49594"/>
                  <a:pt x="1905000" y="47625"/>
                </a:cubicBezTo>
                <a:cubicBezTo>
                  <a:pt x="1927015" y="43222"/>
                  <a:pt x="1949450" y="41275"/>
                  <a:pt x="1971675" y="38100"/>
                </a:cubicBezTo>
                <a:cubicBezTo>
                  <a:pt x="1993900" y="41275"/>
                  <a:pt x="2016261" y="43609"/>
                  <a:pt x="2038350" y="47625"/>
                </a:cubicBezTo>
                <a:cubicBezTo>
                  <a:pt x="2064662" y="52409"/>
                  <a:pt x="2080542" y="58514"/>
                  <a:pt x="2105025" y="66675"/>
                </a:cubicBezTo>
                <a:cubicBezTo>
                  <a:pt x="2114550" y="73025"/>
                  <a:pt x="2123139" y="81076"/>
                  <a:pt x="2133600" y="85725"/>
                </a:cubicBezTo>
                <a:cubicBezTo>
                  <a:pt x="2151950" y="93880"/>
                  <a:pt x="2190750" y="104775"/>
                  <a:pt x="2190750" y="104775"/>
                </a:cubicBezTo>
                <a:cubicBezTo>
                  <a:pt x="2200275" y="111125"/>
                  <a:pt x="2208864" y="119176"/>
                  <a:pt x="2219325" y="123825"/>
                </a:cubicBezTo>
                <a:cubicBezTo>
                  <a:pt x="2237675" y="131980"/>
                  <a:pt x="2276475" y="142875"/>
                  <a:pt x="2276475" y="142875"/>
                </a:cubicBezTo>
                <a:lnTo>
                  <a:pt x="2333625" y="180975"/>
                </a:lnTo>
                <a:cubicBezTo>
                  <a:pt x="2344833" y="188447"/>
                  <a:pt x="2351852" y="200926"/>
                  <a:pt x="2362200" y="209550"/>
                </a:cubicBezTo>
                <a:cubicBezTo>
                  <a:pt x="2370994" y="216879"/>
                  <a:pt x="2381250" y="222250"/>
                  <a:pt x="2390775" y="228600"/>
                </a:cubicBezTo>
                <a:cubicBezTo>
                  <a:pt x="2397125" y="238125"/>
                  <a:pt x="2401730" y="249080"/>
                  <a:pt x="2409825" y="257175"/>
                </a:cubicBezTo>
                <a:cubicBezTo>
                  <a:pt x="2417920" y="265270"/>
                  <a:pt x="2431249" y="267286"/>
                  <a:pt x="2438400" y="276225"/>
                </a:cubicBezTo>
                <a:cubicBezTo>
                  <a:pt x="2490980" y="341950"/>
                  <a:pt x="2394608" y="269255"/>
                  <a:pt x="2476500" y="323850"/>
                </a:cubicBezTo>
                <a:cubicBezTo>
                  <a:pt x="2497311" y="355067"/>
                  <a:pt x="2495550" y="340977"/>
                  <a:pt x="2495550" y="36195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ovací šipka 6"/>
          <p:cNvCxnSpPr/>
          <p:nvPr/>
        </p:nvCxnSpPr>
        <p:spPr>
          <a:xfrm flipV="1">
            <a:off x="1857356" y="1643050"/>
            <a:ext cx="2214578" cy="135732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Problémy, na které jsme narazili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574822"/>
            <a:ext cx="8229600" cy="5211764"/>
          </a:xfr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dirty="0" smtClean="0"/>
              <a:t>Vidění hráčů</a:t>
            </a:r>
          </a:p>
          <a:p>
            <a:pPr lvl="1"/>
            <a:r>
              <a:rPr lang="cs-CZ" dirty="0" smtClean="0"/>
              <a:t>Velké zatížení procesoru</a:t>
            </a:r>
          </a:p>
          <a:p>
            <a:pPr lvl="2"/>
            <a:r>
              <a:rPr lang="cs-CZ" dirty="0" smtClean="0"/>
              <a:t>100 hráčů dokáže vytížit 3 </a:t>
            </a:r>
            <a:r>
              <a:rPr lang="cs-CZ" dirty="0" err="1" smtClean="0"/>
              <a:t>GHz</a:t>
            </a:r>
            <a:r>
              <a:rPr lang="cs-CZ" dirty="0" smtClean="0"/>
              <a:t> </a:t>
            </a:r>
            <a:r>
              <a:rPr lang="cs-CZ" dirty="0" smtClean="0"/>
              <a:t>procesoru</a:t>
            </a:r>
          </a:p>
          <a:p>
            <a:pPr lvl="2"/>
            <a:endParaRPr lang="cs-CZ" dirty="0" smtClean="0"/>
          </a:p>
          <a:p>
            <a:r>
              <a:rPr lang="cs-CZ" dirty="0" smtClean="0"/>
              <a:t>Operační paměť - </a:t>
            </a:r>
            <a:r>
              <a:rPr lang="cs-CZ" dirty="0" err="1" smtClean="0"/>
              <a:t>m</a:t>
            </a:r>
            <a:r>
              <a:rPr lang="cs-CZ" dirty="0" err="1" smtClean="0"/>
              <a:t>emory</a:t>
            </a:r>
            <a:r>
              <a:rPr lang="cs-CZ" dirty="0" smtClean="0"/>
              <a:t> </a:t>
            </a:r>
            <a:r>
              <a:rPr lang="cs-CZ" dirty="0" err="1" smtClean="0"/>
              <a:t>leak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Velké množství instrukcí</a:t>
            </a:r>
          </a:p>
          <a:p>
            <a:pPr lvl="1"/>
            <a:r>
              <a:rPr lang="cs-CZ" dirty="0" smtClean="0"/>
              <a:t>Snižuje se tím šance, že se najde chytrý jedinec</a:t>
            </a:r>
          </a:p>
          <a:p>
            <a:pPr lvl="1"/>
            <a:r>
              <a:rPr lang="cs-CZ" dirty="0" smtClean="0"/>
              <a:t>Většina instrukcí </a:t>
            </a:r>
            <a:r>
              <a:rPr lang="cs-CZ" dirty="0" smtClean="0"/>
              <a:t>nepotřebných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Vypadávání hráčů z mapy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357554" y="1785926"/>
          <a:ext cx="4857785" cy="213360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1018749"/>
                <a:gridCol w="905554"/>
                <a:gridCol w="980005"/>
                <a:gridCol w="1953477"/>
              </a:tblGrid>
              <a:tr h="185885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/>
                        <a:t>op</a:t>
                      </a:r>
                      <a:r>
                        <a:rPr lang="cs-CZ" sz="1400" dirty="0" smtClean="0"/>
                        <a:t>_</a:t>
                      </a:r>
                      <a:r>
                        <a:rPr lang="cs-CZ" sz="1400" dirty="0" err="1" smtClean="0"/>
                        <a:t>mov</a:t>
                      </a:r>
                      <a:endParaRPr lang="cs-CZ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/>
                        <a:t>op</a:t>
                      </a:r>
                      <a:r>
                        <a:rPr lang="cs-CZ" sz="1400" dirty="0" smtClean="0"/>
                        <a:t>_</a:t>
                      </a:r>
                      <a:r>
                        <a:rPr lang="cs-CZ" sz="1400" dirty="0" err="1" smtClean="0"/>
                        <a:t>jmp</a:t>
                      </a:r>
                      <a:endParaRPr lang="cs-CZ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/>
                        <a:t>op</a:t>
                      </a:r>
                      <a:r>
                        <a:rPr lang="cs-CZ" sz="1400" dirty="0" smtClean="0"/>
                        <a:t>_</a:t>
                      </a:r>
                      <a:r>
                        <a:rPr lang="cs-CZ" sz="1400" dirty="0" err="1" smtClean="0"/>
                        <a:t>jbe</a:t>
                      </a:r>
                      <a:endParaRPr lang="cs-CZ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/>
                        <a:t>op</a:t>
                      </a:r>
                      <a:r>
                        <a:rPr lang="cs-CZ" sz="1400" dirty="0" smtClean="0"/>
                        <a:t>_FORWARD</a:t>
                      </a:r>
                      <a:endParaRPr lang="cs-CZ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85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/>
                        <a:t>op</a:t>
                      </a:r>
                      <a:r>
                        <a:rPr lang="cs-CZ" sz="1400" dirty="0" smtClean="0"/>
                        <a:t>_</a:t>
                      </a:r>
                      <a:r>
                        <a:rPr lang="cs-CZ" sz="1400" dirty="0" err="1" smtClean="0"/>
                        <a:t>movi</a:t>
                      </a:r>
                      <a:endParaRPr lang="cs-CZ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/>
                        <a:t>op</a:t>
                      </a:r>
                      <a:r>
                        <a:rPr lang="cs-CZ" sz="1400" dirty="0" smtClean="0"/>
                        <a:t>_</a:t>
                      </a:r>
                      <a:r>
                        <a:rPr lang="cs-CZ" sz="1400" dirty="0" err="1" smtClean="0"/>
                        <a:t>jmpi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/>
                        <a:t>op</a:t>
                      </a:r>
                      <a:r>
                        <a:rPr lang="cs-CZ" sz="1400" dirty="0" smtClean="0"/>
                        <a:t>_</a:t>
                      </a:r>
                      <a:r>
                        <a:rPr lang="cs-CZ" sz="1400" dirty="0" err="1" smtClean="0"/>
                        <a:t>jbei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/>
                        <a:t>op</a:t>
                      </a:r>
                      <a:r>
                        <a:rPr lang="cs-CZ" sz="1400" dirty="0" smtClean="0"/>
                        <a:t>_BACK</a:t>
                      </a:r>
                      <a:endParaRPr lang="cs-CZ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5885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/>
                        <a:t>op</a:t>
                      </a:r>
                      <a:r>
                        <a:rPr lang="cs-CZ" sz="1400" dirty="0" smtClean="0"/>
                        <a:t>_</a:t>
                      </a:r>
                      <a:r>
                        <a:rPr lang="cs-CZ" sz="1400" dirty="0" err="1" smtClean="0"/>
                        <a:t>add</a:t>
                      </a:r>
                      <a:endParaRPr lang="cs-CZ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/>
                        <a:t>op</a:t>
                      </a:r>
                      <a:r>
                        <a:rPr lang="cs-CZ" sz="1400" dirty="0" smtClean="0"/>
                        <a:t>_exit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/>
                        <a:t>op</a:t>
                      </a:r>
                      <a:r>
                        <a:rPr lang="cs-CZ" sz="1400" dirty="0" smtClean="0"/>
                        <a:t>_</a:t>
                      </a:r>
                      <a:r>
                        <a:rPr lang="cs-CZ" sz="1400" dirty="0" err="1" smtClean="0"/>
                        <a:t>jge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/>
                        <a:t>op</a:t>
                      </a:r>
                      <a:r>
                        <a:rPr lang="cs-CZ" sz="1400" dirty="0" smtClean="0"/>
                        <a:t>_STRAFE_LEFT</a:t>
                      </a:r>
                      <a:endParaRPr lang="cs-CZ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222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/>
                        <a:t>op</a:t>
                      </a:r>
                      <a:r>
                        <a:rPr lang="cs-CZ" sz="1400" dirty="0" smtClean="0"/>
                        <a:t>_</a:t>
                      </a:r>
                      <a:r>
                        <a:rPr lang="cs-CZ" sz="1400" dirty="0" err="1" smtClean="0"/>
                        <a:t>addi</a:t>
                      </a:r>
                      <a:endParaRPr lang="cs-CZ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/>
                        <a:t>op</a:t>
                      </a:r>
                      <a:r>
                        <a:rPr lang="cs-CZ" sz="1400" dirty="0" smtClean="0"/>
                        <a:t>_je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/>
                        <a:t>op</a:t>
                      </a:r>
                      <a:r>
                        <a:rPr lang="cs-CZ" sz="1400" dirty="0" smtClean="0"/>
                        <a:t>_</a:t>
                      </a:r>
                      <a:r>
                        <a:rPr lang="cs-CZ" sz="1400" dirty="0" err="1" smtClean="0"/>
                        <a:t>jgei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/>
                        <a:t>op</a:t>
                      </a:r>
                      <a:r>
                        <a:rPr lang="cs-CZ" sz="1400" dirty="0" smtClean="0"/>
                        <a:t>_STRAFE_RIGHT</a:t>
                      </a:r>
                      <a:endParaRPr lang="cs-CZ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5885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/>
                        <a:t>op</a:t>
                      </a:r>
                      <a:r>
                        <a:rPr lang="cs-CZ" sz="1400" dirty="0" smtClean="0"/>
                        <a:t>_</a:t>
                      </a:r>
                      <a:r>
                        <a:rPr lang="cs-CZ" sz="1400" dirty="0" err="1" smtClean="0"/>
                        <a:t>neg</a:t>
                      </a:r>
                      <a:endParaRPr lang="cs-CZ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/>
                        <a:t>op</a:t>
                      </a:r>
                      <a:r>
                        <a:rPr lang="cs-CZ" sz="1400" dirty="0" smtClean="0"/>
                        <a:t>_</a:t>
                      </a:r>
                      <a:r>
                        <a:rPr lang="cs-CZ" sz="1400" dirty="0" err="1" smtClean="0"/>
                        <a:t>jei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/>
                        <a:t>op</a:t>
                      </a:r>
                      <a:r>
                        <a:rPr lang="cs-CZ" sz="1400" dirty="0" smtClean="0"/>
                        <a:t>_</a:t>
                      </a:r>
                      <a:r>
                        <a:rPr lang="cs-CZ" sz="1400" dirty="0" err="1" smtClean="0"/>
                        <a:t>cmpi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/>
                        <a:t>op</a:t>
                      </a:r>
                      <a:r>
                        <a:rPr lang="cs-CZ" sz="1400" dirty="0" smtClean="0"/>
                        <a:t>_TURN_LEFT</a:t>
                      </a:r>
                      <a:endParaRPr lang="cs-CZ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222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/>
                        <a:t>op</a:t>
                      </a:r>
                      <a:r>
                        <a:rPr lang="cs-CZ" sz="1400" dirty="0" smtClean="0"/>
                        <a:t>_rand</a:t>
                      </a:r>
                      <a:endParaRPr lang="cs-CZ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/>
                        <a:t>op</a:t>
                      </a:r>
                      <a:r>
                        <a:rPr lang="cs-CZ" sz="1400" dirty="0" smtClean="0"/>
                        <a:t>_</a:t>
                      </a:r>
                      <a:r>
                        <a:rPr lang="cs-CZ" sz="1400" dirty="0" err="1" smtClean="0"/>
                        <a:t>jne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/>
                        <a:t>op</a:t>
                      </a:r>
                      <a:r>
                        <a:rPr lang="cs-CZ" sz="1400" dirty="0" smtClean="0"/>
                        <a:t>_</a:t>
                      </a:r>
                      <a:r>
                        <a:rPr lang="cs-CZ" sz="1400" dirty="0" err="1" smtClean="0"/>
                        <a:t>cmpni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/>
                        <a:t>op</a:t>
                      </a:r>
                      <a:r>
                        <a:rPr lang="cs-CZ" sz="1400" dirty="0" smtClean="0"/>
                        <a:t>_TURN_RIGHT</a:t>
                      </a:r>
                      <a:endParaRPr lang="cs-CZ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222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/>
                        <a:t>op</a:t>
                      </a:r>
                      <a:r>
                        <a:rPr lang="cs-CZ" sz="1400" dirty="0" smtClean="0"/>
                        <a:t>_randi</a:t>
                      </a:r>
                      <a:endParaRPr lang="cs-CZ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/>
                        <a:t>op</a:t>
                      </a:r>
                      <a:r>
                        <a:rPr lang="cs-CZ" sz="1400" dirty="0" smtClean="0"/>
                        <a:t>_</a:t>
                      </a:r>
                      <a:r>
                        <a:rPr lang="cs-CZ" sz="1400" dirty="0" err="1" smtClean="0"/>
                        <a:t>jnei</a:t>
                      </a:r>
                      <a:endParaRPr lang="cs-CZ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/>
                        <a:t>op</a:t>
                      </a:r>
                      <a:r>
                        <a:rPr lang="cs-CZ" sz="1400" dirty="0" smtClean="0"/>
                        <a:t>_</a:t>
                      </a:r>
                      <a:r>
                        <a:rPr lang="cs-CZ" sz="1400" dirty="0" err="1" smtClean="0"/>
                        <a:t>count</a:t>
                      </a:r>
                      <a:endParaRPr lang="cs-CZ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err="1" smtClean="0"/>
                        <a:t>op</a:t>
                      </a:r>
                      <a:r>
                        <a:rPr lang="cs-CZ" sz="1400" dirty="0" smtClean="0"/>
                        <a:t>_FIRE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444</TotalTime>
  <Words>407</Words>
  <Application>Microsoft Office PowerPoint</Application>
  <PresentationFormat>Předvádění na obrazovce (4:3)</PresentationFormat>
  <Paragraphs>138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Lití písma</vt:lpstr>
      <vt:lpstr>Genetické Algoritmy </vt:lpstr>
      <vt:lpstr>Obsah</vt:lpstr>
      <vt:lpstr>O co se pokoušíme</vt:lpstr>
      <vt:lpstr>Stav z minula</vt:lpstr>
      <vt:lpstr>Jak jsme pokročili</vt:lpstr>
      <vt:lpstr>Video ze hry</vt:lpstr>
      <vt:lpstr>Počítání fitness</vt:lpstr>
      <vt:lpstr>Počítání fitness</vt:lpstr>
      <vt:lpstr>Problémy, na které jsme narazili</vt:lpstr>
      <vt:lpstr>Zkouška vlastní inteligence</vt:lpstr>
      <vt:lpstr>O co se pokusíme nyní</vt:lpstr>
      <vt:lpstr>Pokus o spuštění hry</vt:lpstr>
      <vt:lpstr>Děkujeme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Genetické algoritmy 2</dc:title>
  <dc:subject>Selekce a křížení</dc:subject>
  <dc:creator>Petr Sedláček</dc:creator>
  <cp:keywords>Selekce, křížení, Genetické algoritmy, GCHD, Petr Sedláček, Radek Marciňa, Cesta k Vědě</cp:keywords>
  <dc:description>Prezentace vznikla v rámci projektu Cesta k Vědě</dc:description>
  <cp:lastModifiedBy>Petr Sedláček</cp:lastModifiedBy>
  <cp:revision>250</cp:revision>
  <dcterms:created xsi:type="dcterms:W3CDTF">2008-01-13T11:59:58Z</dcterms:created>
  <dcterms:modified xsi:type="dcterms:W3CDTF">2008-04-24T21:12:56Z</dcterms:modified>
</cp:coreProperties>
</file>