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69" r:id="rId6"/>
    <p:sldId id="289" r:id="rId7"/>
    <p:sldId id="294" r:id="rId8"/>
    <p:sldId id="297" r:id="rId9"/>
    <p:sldId id="281" r:id="rId10"/>
    <p:sldId id="290" r:id="rId11"/>
    <p:sldId id="292" r:id="rId12"/>
    <p:sldId id="293" r:id="rId13"/>
    <p:sldId id="291" r:id="rId14"/>
    <p:sldId id="296" r:id="rId15"/>
    <p:sldId id="295" r:id="rId16"/>
    <p:sldId id="288" r:id="rId17"/>
    <p:sldId id="261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6600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323" autoAdjust="0"/>
  </p:normalViewPr>
  <p:slideViewPr>
    <p:cSldViewPr>
      <p:cViewPr varScale="1">
        <p:scale>
          <a:sx n="63" d="100"/>
          <a:sy n="63" d="100"/>
        </p:scale>
        <p:origin x="-3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0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onza\Dokumenty\Projekty\NMR\NMR_cestakvede\data\magnet%20indukc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9.9117358340817641E-2"/>
          <c:y val="2.5995824004427587E-2"/>
          <c:w val="0.88578987308284141"/>
          <c:h val="0.85693978348553135"/>
        </c:manualLayout>
      </c:layout>
      <c:scatterChart>
        <c:scatterStyle val="lineMarker"/>
        <c:ser>
          <c:idx val="0"/>
          <c:order val="0"/>
          <c:tx>
            <c:v>S hysterezí</c:v>
          </c:tx>
          <c:spPr>
            <a:ln w="6350"/>
          </c:spPr>
          <c:marker>
            <c:symbol val="diamond"/>
            <c:size val="2"/>
          </c:marker>
          <c:xVal>
            <c:numRef>
              <c:f>List1!$I$4:$I$28</c:f>
              <c:numCache>
                <c:formatCode>General</c:formatCode>
                <c:ptCount val="25"/>
                <c:pt idx="0">
                  <c:v>0.2</c:v>
                </c:pt>
                <c:pt idx="1">
                  <c:v>0.4</c:v>
                </c:pt>
                <c:pt idx="2">
                  <c:v>0.60000000000000031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</c:v>
                </c:pt>
                <c:pt idx="15">
                  <c:v>3.2</c:v>
                </c:pt>
                <c:pt idx="16">
                  <c:v>3.4</c:v>
                </c:pt>
                <c:pt idx="17">
                  <c:v>3.6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4.5999999999999996</c:v>
                </c:pt>
                <c:pt idx="23">
                  <c:v>4.8</c:v>
                </c:pt>
                <c:pt idx="24">
                  <c:v>5</c:v>
                </c:pt>
              </c:numCache>
            </c:numRef>
          </c:xVal>
          <c:yVal>
            <c:numRef>
              <c:f>List1!$J$4:$J$28</c:f>
              <c:numCache>
                <c:formatCode>0.0</c:formatCode>
                <c:ptCount val="25"/>
                <c:pt idx="0">
                  <c:v>42.3</c:v>
                </c:pt>
                <c:pt idx="1">
                  <c:v>68.900000000000006</c:v>
                </c:pt>
                <c:pt idx="2">
                  <c:v>95</c:v>
                </c:pt>
                <c:pt idx="3" formatCode="0">
                  <c:v>123</c:v>
                </c:pt>
                <c:pt idx="4" formatCode="0">
                  <c:v>150</c:v>
                </c:pt>
                <c:pt idx="5" formatCode="0">
                  <c:v>177</c:v>
                </c:pt>
                <c:pt idx="6" formatCode="0">
                  <c:v>204</c:v>
                </c:pt>
                <c:pt idx="7" formatCode="0">
                  <c:v>231</c:v>
                </c:pt>
                <c:pt idx="8" formatCode="0">
                  <c:v>258</c:v>
                </c:pt>
                <c:pt idx="9" formatCode="0">
                  <c:v>284</c:v>
                </c:pt>
                <c:pt idx="10" formatCode="0">
                  <c:v>310</c:v>
                </c:pt>
                <c:pt idx="11" formatCode="0">
                  <c:v>335</c:v>
                </c:pt>
                <c:pt idx="12" formatCode="0">
                  <c:v>360</c:v>
                </c:pt>
                <c:pt idx="13" formatCode="0">
                  <c:v>382</c:v>
                </c:pt>
                <c:pt idx="14" formatCode="0">
                  <c:v>403</c:v>
                </c:pt>
                <c:pt idx="15" formatCode="0">
                  <c:v>422</c:v>
                </c:pt>
                <c:pt idx="16" formatCode="0">
                  <c:v>438</c:v>
                </c:pt>
                <c:pt idx="17" formatCode="0">
                  <c:v>453</c:v>
                </c:pt>
                <c:pt idx="18" formatCode="0">
                  <c:v>466</c:v>
                </c:pt>
                <c:pt idx="19" formatCode="0">
                  <c:v>477</c:v>
                </c:pt>
                <c:pt idx="20" formatCode="0">
                  <c:v>487</c:v>
                </c:pt>
                <c:pt idx="21" formatCode="0">
                  <c:v>495</c:v>
                </c:pt>
                <c:pt idx="22" formatCode="0">
                  <c:v>503</c:v>
                </c:pt>
                <c:pt idx="23" formatCode="0">
                  <c:v>510</c:v>
                </c:pt>
                <c:pt idx="24" formatCode="0">
                  <c:v>516</c:v>
                </c:pt>
              </c:numCache>
            </c:numRef>
          </c:yVal>
        </c:ser>
        <c:ser>
          <c:idx val="1"/>
          <c:order val="1"/>
          <c:tx>
            <c:v>bez hystereze</c:v>
          </c:tx>
          <c:spPr>
            <a:ln w="6350"/>
          </c:spPr>
          <c:marker>
            <c:symbol val="square"/>
            <c:size val="2"/>
          </c:marker>
          <c:xVal>
            <c:numRef>
              <c:f>List1!$B$3:$B$28</c:f>
              <c:numCache>
                <c:formatCode>General</c:formatCode>
                <c:ptCount val="26"/>
                <c:pt idx="0">
                  <c:v>0.2</c:v>
                </c:pt>
                <c:pt idx="1">
                  <c:v>0.4</c:v>
                </c:pt>
                <c:pt idx="2">
                  <c:v>0.60000000000000031</c:v>
                </c:pt>
                <c:pt idx="3">
                  <c:v>0.8</c:v>
                </c:pt>
                <c:pt idx="4">
                  <c:v>1</c:v>
                </c:pt>
                <c:pt idx="5">
                  <c:v>1.2</c:v>
                </c:pt>
                <c:pt idx="6">
                  <c:v>1.4</c:v>
                </c:pt>
                <c:pt idx="7">
                  <c:v>1.6</c:v>
                </c:pt>
                <c:pt idx="8">
                  <c:v>1.8</c:v>
                </c:pt>
                <c:pt idx="9">
                  <c:v>2</c:v>
                </c:pt>
                <c:pt idx="10">
                  <c:v>2.2000000000000002</c:v>
                </c:pt>
                <c:pt idx="11">
                  <c:v>2.4</c:v>
                </c:pt>
                <c:pt idx="12">
                  <c:v>2.6</c:v>
                </c:pt>
                <c:pt idx="13">
                  <c:v>2.8</c:v>
                </c:pt>
                <c:pt idx="14">
                  <c:v>3</c:v>
                </c:pt>
                <c:pt idx="15">
                  <c:v>3.2</c:v>
                </c:pt>
                <c:pt idx="16">
                  <c:v>3.4</c:v>
                </c:pt>
                <c:pt idx="17">
                  <c:v>3.6</c:v>
                </c:pt>
                <c:pt idx="18">
                  <c:v>3.8</c:v>
                </c:pt>
                <c:pt idx="19">
                  <c:v>4</c:v>
                </c:pt>
                <c:pt idx="20">
                  <c:v>4.2</c:v>
                </c:pt>
                <c:pt idx="21">
                  <c:v>4.4000000000000004</c:v>
                </c:pt>
                <c:pt idx="22">
                  <c:v>4.5999999999999996</c:v>
                </c:pt>
                <c:pt idx="23">
                  <c:v>4.8</c:v>
                </c:pt>
                <c:pt idx="24">
                  <c:v>5</c:v>
                </c:pt>
              </c:numCache>
            </c:numRef>
          </c:xVal>
          <c:yVal>
            <c:numRef>
              <c:f>List1!$C$3:$C$27</c:f>
              <c:numCache>
                <c:formatCode>0.0</c:formatCode>
                <c:ptCount val="25"/>
                <c:pt idx="0">
                  <c:v>30.3</c:v>
                </c:pt>
                <c:pt idx="1">
                  <c:v>55.3</c:v>
                </c:pt>
                <c:pt idx="2">
                  <c:v>81.7</c:v>
                </c:pt>
                <c:pt idx="3" formatCode="0">
                  <c:v>107</c:v>
                </c:pt>
                <c:pt idx="4" formatCode="0">
                  <c:v>136</c:v>
                </c:pt>
                <c:pt idx="5" formatCode="0">
                  <c:v>162</c:v>
                </c:pt>
                <c:pt idx="6" formatCode="0">
                  <c:v>188</c:v>
                </c:pt>
                <c:pt idx="7" formatCode="0">
                  <c:v>215</c:v>
                </c:pt>
                <c:pt idx="8" formatCode="0">
                  <c:v>243</c:v>
                </c:pt>
                <c:pt idx="9" formatCode="0">
                  <c:v>269</c:v>
                </c:pt>
                <c:pt idx="10" formatCode="0">
                  <c:v>294</c:v>
                </c:pt>
                <c:pt idx="11" formatCode="0">
                  <c:v>319</c:v>
                </c:pt>
                <c:pt idx="12" formatCode="0">
                  <c:v>343</c:v>
                </c:pt>
                <c:pt idx="13" formatCode="0">
                  <c:v>366</c:v>
                </c:pt>
                <c:pt idx="14" formatCode="0">
                  <c:v>386</c:v>
                </c:pt>
                <c:pt idx="15" formatCode="0">
                  <c:v>407</c:v>
                </c:pt>
                <c:pt idx="16" formatCode="0">
                  <c:v>423</c:v>
                </c:pt>
                <c:pt idx="17" formatCode="0">
                  <c:v>440</c:v>
                </c:pt>
                <c:pt idx="18" formatCode="0">
                  <c:v>454</c:v>
                </c:pt>
                <c:pt idx="19" formatCode="0">
                  <c:v>466</c:v>
                </c:pt>
                <c:pt idx="20" formatCode="0">
                  <c:v>476</c:v>
                </c:pt>
                <c:pt idx="21" formatCode="0">
                  <c:v>486</c:v>
                </c:pt>
                <c:pt idx="22" formatCode="0">
                  <c:v>494</c:v>
                </c:pt>
                <c:pt idx="23" formatCode="0">
                  <c:v>501</c:v>
                </c:pt>
                <c:pt idx="24" formatCode="0">
                  <c:v>508</c:v>
                </c:pt>
              </c:numCache>
            </c:numRef>
          </c:yVal>
        </c:ser>
        <c:ser>
          <c:idx val="3"/>
          <c:order val="2"/>
          <c:tx>
            <c:v>pokusné měření bez někdy s někdy bez hystereze</c:v>
          </c:tx>
          <c:spPr>
            <a:ln w="28575">
              <a:noFill/>
            </a:ln>
          </c:spPr>
          <c:xVal>
            <c:numRef>
              <c:f>List1!$E$3:$E$15</c:f>
              <c:numCache>
                <c:formatCode>General</c:formatCode>
                <c:ptCount val="13"/>
                <c:pt idx="0">
                  <c:v>0.4</c:v>
                </c:pt>
                <c:pt idx="1">
                  <c:v>0.8</c:v>
                </c:pt>
                <c:pt idx="2">
                  <c:v>1.2</c:v>
                </c:pt>
                <c:pt idx="3">
                  <c:v>1.6</c:v>
                </c:pt>
                <c:pt idx="4">
                  <c:v>2</c:v>
                </c:pt>
                <c:pt idx="5">
                  <c:v>2.4</c:v>
                </c:pt>
                <c:pt idx="6">
                  <c:v>2.8</c:v>
                </c:pt>
                <c:pt idx="7">
                  <c:v>3.2</c:v>
                </c:pt>
                <c:pt idx="8">
                  <c:v>3.6</c:v>
                </c:pt>
                <c:pt idx="9">
                  <c:v>4</c:v>
                </c:pt>
                <c:pt idx="10">
                  <c:v>4.4000000000000004</c:v>
                </c:pt>
                <c:pt idx="11">
                  <c:v>4.8</c:v>
                </c:pt>
                <c:pt idx="12">
                  <c:v>4.9000000000000004</c:v>
                </c:pt>
              </c:numCache>
            </c:numRef>
          </c:xVal>
          <c:yVal>
            <c:numRef>
              <c:f>List1!$G$3:$G$15</c:f>
              <c:numCache>
                <c:formatCode>0.0</c:formatCode>
                <c:ptCount val="13"/>
                <c:pt idx="0">
                  <c:v>55.8</c:v>
                </c:pt>
                <c:pt idx="1">
                  <c:v>111</c:v>
                </c:pt>
                <c:pt idx="2">
                  <c:v>166</c:v>
                </c:pt>
                <c:pt idx="3" formatCode="0">
                  <c:v>219</c:v>
                </c:pt>
                <c:pt idx="4" formatCode="0">
                  <c:v>271</c:v>
                </c:pt>
                <c:pt idx="5" formatCode="0">
                  <c:v>325</c:v>
                </c:pt>
                <c:pt idx="6" formatCode="0">
                  <c:v>374</c:v>
                </c:pt>
                <c:pt idx="7" formatCode="0">
                  <c:v>414</c:v>
                </c:pt>
                <c:pt idx="8" formatCode="0">
                  <c:v>447</c:v>
                </c:pt>
                <c:pt idx="9" formatCode="0">
                  <c:v>472</c:v>
                </c:pt>
                <c:pt idx="10" formatCode="0">
                  <c:v>490</c:v>
                </c:pt>
                <c:pt idx="11" formatCode="0">
                  <c:v>506</c:v>
                </c:pt>
                <c:pt idx="12" formatCode="0">
                  <c:v>512</c:v>
                </c:pt>
              </c:numCache>
            </c:numRef>
          </c:yVal>
        </c:ser>
        <c:axId val="41845888"/>
        <c:axId val="41847424"/>
      </c:scatterChart>
      <c:valAx>
        <c:axId val="418458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41847424"/>
        <c:crosses val="autoZero"/>
        <c:crossBetween val="midCat"/>
      </c:valAx>
      <c:valAx>
        <c:axId val="41847424"/>
        <c:scaling>
          <c:orientation val="minMax"/>
        </c:scaling>
        <c:axPos val="l"/>
        <c:majorGridlines/>
        <c:numFmt formatCode="0.0" sourceLinked="1"/>
        <c:tickLblPos val="nextTo"/>
        <c:crossAx val="41845888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r"/>
      <c:layout/>
      <c:spPr>
        <a:noFill/>
        <a:ln w="25400">
          <a:noFill/>
        </a:ln>
      </c:spPr>
    </c:legend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D405C-BAD2-42F8-9678-8406B189696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AED17-4B6B-4D69-AFD9-0CDFB798772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6862D-0A37-4D8A-862D-D4E8D1D50C6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123DB1-AE25-4BB9-947C-0B8CF89EB56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09D00A-9834-4C18-BCC8-3DCBC28DB17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A65546C-B08A-44C1-9590-4D47A6FF20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C951F-8B33-4C8B-A350-5D40E6A67B1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CC291-DF78-43F7-B061-E7E026D98E3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C460D-F48F-4370-839A-C247A247DC1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B0AF7-7428-4DE1-ADC2-2218A6FDA15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298A-552B-48A8-AD51-A5C50D28C3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BBBB8-512B-4C81-997B-1A2356F25B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3F0F-2BAF-4D12-A641-44C4302F532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5A29E-CEFD-4F8E-A0CB-3E74EDADFAA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2C57BF-391D-454D-8CBE-754D417BAEF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71604" y="4714884"/>
            <a:ext cx="6400800" cy="1752600"/>
          </a:xfrm>
        </p:spPr>
        <p:txBody>
          <a:bodyPr/>
          <a:lstStyle/>
          <a:p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T. Přeučil, J. Kubant</a:t>
            </a:r>
          </a:p>
          <a:p>
            <a:r>
              <a:rPr lang="cs-CZ" sz="1600" dirty="0"/>
              <a:t>(Gymnázium Jaroslava Seiferta)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Michal Petráň</a:t>
            </a: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cs-CZ" sz="1600" dirty="0"/>
              <a:t>(školitel)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642918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Zprovoznění experimentu </a:t>
            </a:r>
            <a:endParaRPr lang="cs-CZ" sz="5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cs-CZ" sz="5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</a:t>
            </a:r>
            <a:r>
              <a:rPr lang="cs-CZ" sz="5600" b="1" cap="none" spc="0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Elektronspinová</a:t>
            </a:r>
            <a:r>
              <a:rPr lang="cs-CZ" sz="5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cs-CZ" sz="5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cs-CZ" sz="5600" b="1" cap="none" spc="0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jaderná </a:t>
            </a:r>
            <a:r>
              <a:rPr lang="cs-CZ" sz="5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magnetická</a:t>
            </a:r>
          </a:p>
          <a:p>
            <a:pPr algn="ctr"/>
            <a:r>
              <a:rPr lang="cs-CZ" sz="56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rezonance“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předchozích informací by se mohlo zdát, že na tom v jaké molekule jádro je, nezáleží a rezonuje vždy při stejné </a:t>
            </a:r>
            <a:r>
              <a:rPr 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Larmorově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frekvenci. </a:t>
            </a:r>
            <a:endParaRPr lang="cs-CZ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Kvůli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tomu, že jádra stejného izotopu, která nemají stejné chemické okolí (tedy nejsou chemicky ekvivalentní), se liší rozložením elektronů ve svém okolí a tím sice velmi nepatrně, ale pozorovatelně, intenzitou stínění, dojde k jevu, který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nazýván </a:t>
            </a:r>
            <a:r>
              <a:rPr lang="cs-CZ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chemický </a:t>
            </a:r>
            <a:r>
              <a:rPr lang="cs-CZ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posun.</a:t>
            </a:r>
          </a:p>
          <a:p>
            <a:r>
              <a:rPr lang="cs-CZ" sz="2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rezonanci tedy dojde až pří vyšším magnetickém poli při shodné </a:t>
            </a:r>
            <a:r>
              <a:rPr lang="cs-CZ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Larmorově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frekvenci, jak to vyplývá z rovnice</a:t>
            </a:r>
            <a:r>
              <a:rPr lang="cs-CZ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Částečné odstínění působení magnetického pole na jádro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928934"/>
            <a:ext cx="8329642" cy="3197229"/>
          </a:xfrm>
        </p:spPr>
        <p:txBody>
          <a:bodyPr/>
          <a:lstStyle/>
          <a:p>
            <a:r>
              <a:rPr lang="cs-CZ" sz="2400" dirty="0" smtClean="0"/>
              <a:t>Kde B</a:t>
            </a:r>
            <a:r>
              <a:rPr lang="cs-CZ" sz="2400" baseline="-25000" dirty="0" smtClean="0"/>
              <a:t>0  </a:t>
            </a:r>
            <a:r>
              <a:rPr lang="cs-CZ" sz="2400" dirty="0" smtClean="0"/>
              <a:t>je velikost odstíněného magnetického pole a B je výsledné 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pole které jsme museli vytvořit, aby k rezonanci došlo. Tento posun se dá velmi dobře využít při zkoumání vzhledu molekul, a ke zjištění v jakých molekulách se jádro nachází. Bohužel naše přístroje nejsou na toto měření dostatečně přesné, zkoumá se totiž chemický posun v jednotkách </a:t>
            </a:r>
            <a:r>
              <a:rPr lang="cs-CZ" sz="2400" dirty="0" err="1" smtClean="0"/>
              <a:t>ppm</a:t>
            </a:r>
            <a:r>
              <a:rPr lang="cs-CZ" sz="2400" dirty="0" smtClean="0"/>
              <a:t> (miliontiny vnějšího 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pole), které nám splývají do jednoho signálu.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Částečné odstínění působení magnetického pole na jádro</a:t>
            </a: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85913" y="1714500"/>
          <a:ext cx="5116512" cy="1192213"/>
        </p:xfrm>
        <a:graphic>
          <a:graphicData uri="http://schemas.openxmlformats.org/presentationml/2006/ole">
            <p:oleObj spid="_x0000_s1026" name="Rovnice" r:id="rId3" imgW="16887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Počátek stupnice chemického posunu se z technických důvodů stanovuje obtížně v absolutní hodnotě; ujalo se používání vhodného standardu, pro 1H to je </a:t>
            </a:r>
            <a:r>
              <a:rPr lang="cs-CZ" sz="2400" dirty="0" err="1" smtClean="0"/>
              <a:t>tetramethylsilan</a:t>
            </a:r>
            <a:r>
              <a:rPr lang="cs-CZ" sz="2400" dirty="0" smtClean="0"/>
              <a:t> ve spektrech je to signál obvykle nejvíce vpravo.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428604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Částečné odstínění působení magnetického pole na </a:t>
            </a:r>
            <a:r>
              <a:rPr lang="cs-CZ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jádro – počátek stupnice</a:t>
            </a:r>
            <a:endParaRPr lang="cs-CZ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00504"/>
            <a:ext cx="8229600" cy="2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jednom spektru jsou společně měřena vždy jádra stejného prvku, ve stejném magnetickém poli a při stejné teplotě, je plocha každého signálu úměrná počtu </a:t>
            </a:r>
            <a:r>
              <a:rPr 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chemicky ekvivalentních </a:t>
            </a:r>
            <a:r>
              <a:rPr 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jader v molekule. Intenzity nejsou představovány výškou pásů, ale jejich plochou, proto se nazývají integrální intenzity. Můžeme tedy zjistit obsah určitého prvku ve vzorku, pokud známe obsah určitého prvku v jiném vzorku</a:t>
            </a:r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2400" dirty="0" smtClean="0"/>
              <a:t>My jsme znali obsah vodíku ve vodě (vyplývá z molárních hmotností vody a vodíku)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Byli jsme tedy schopni zjistit obsah vodíku v jakékoli látce, která se vejde do zkumavky</a:t>
            </a:r>
            <a:endParaRPr 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14282" y="500042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Intenzita signálů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 descr="DSC03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0"/>
            <a:ext cx="2071670" cy="15537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Jablko</a:t>
            </a:r>
            <a:endParaRPr lang="cs-CZ" dirty="0"/>
          </a:p>
        </p:txBody>
      </p:sp>
      <p:pic>
        <p:nvPicPr>
          <p:cNvPr id="8" name="Zástupný symbol pro obsah 7" descr="jablk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0898" y="2500307"/>
            <a:ext cx="4366490" cy="3070938"/>
          </a:xfrm>
        </p:spPr>
      </p:pic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Banán</a:t>
            </a:r>
            <a:endParaRPr lang="cs-CZ" dirty="0"/>
          </a:p>
        </p:txBody>
      </p:sp>
      <p:pic>
        <p:nvPicPr>
          <p:cNvPr id="16" name="Zástupný symbol pro obsah 15" descr="bana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17814" y="2500307"/>
            <a:ext cx="4311904" cy="3105852"/>
          </a:xfrm>
        </p:spPr>
      </p:pic>
      <p:sp>
        <p:nvSpPr>
          <p:cNvPr id="17" name="Obdélník 16"/>
          <p:cNvSpPr/>
          <p:nvPr/>
        </p:nvSpPr>
        <p:spPr>
          <a:xfrm>
            <a:off x="928662" y="428604"/>
            <a:ext cx="5955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Nafitování funkce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4038600" cy="28289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6200"/>
                <a:gridCol w="1346200"/>
                <a:gridCol w="1346200"/>
              </a:tblGrid>
              <a:tr h="7072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/>
                        <a:t>Vzorek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/>
                        <a:t>Plocha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/>
                        <a:t>Podíl</a:t>
                      </a:r>
                      <a:r>
                        <a:rPr lang="cs-CZ" sz="1400" u="none" strike="noStrike" baseline="0" dirty="0" smtClean="0"/>
                        <a:t> H</a:t>
                      </a:r>
                      <a:r>
                        <a:rPr lang="cs-CZ" sz="1400" u="none" strike="noStrike" dirty="0" smtClean="0"/>
                        <a:t> </a:t>
                      </a:r>
                      <a:r>
                        <a:rPr lang="cs-CZ" sz="1400" u="none" strike="noStrike" dirty="0"/>
                        <a:t>[%]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7072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/>
                        <a:t>Voda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/>
                        <a:t>0,017516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11.11%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7072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/>
                        <a:t>Banán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/>
                        <a:t>0,048454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30.73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  <a:tr h="7072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/>
                        <a:t>Jablko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/>
                        <a:t>0,058327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/>
                        <a:t>37%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674" marR="4674" marT="9525" marB="0" anchor="ctr"/>
                </a:tc>
              </a:tr>
            </a:tbl>
          </a:graphicData>
        </a:graphic>
      </p:graphicFrame>
      <p:pic>
        <p:nvPicPr>
          <p:cNvPr id="12" name="Zástupný symbol pro obsah 11" descr="DSC0313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000372"/>
            <a:ext cx="4262972" cy="3197229"/>
          </a:xfrm>
        </p:spPr>
      </p:pic>
      <p:sp>
        <p:nvSpPr>
          <p:cNvPr id="4" name="Obdélník 3"/>
          <p:cNvSpPr/>
          <p:nvPr/>
        </p:nvSpPr>
        <p:spPr>
          <a:xfrm>
            <a:off x="928662" y="428604"/>
            <a:ext cx="7340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Obsah vodíku v ovoci</a:t>
            </a:r>
            <a:endParaRPr lang="cs-CZ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DSC029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655"/>
            <a:ext cx="9144000" cy="6858655"/>
          </a:xfrm>
          <a:noFill/>
          <a:ln/>
        </p:spPr>
      </p:pic>
      <p:sp>
        <p:nvSpPr>
          <p:cNvPr id="6" name="Obdélník 5"/>
          <p:cNvSpPr/>
          <p:nvPr/>
        </p:nvSpPr>
        <p:spPr>
          <a:xfrm>
            <a:off x="1572697" y="5934670"/>
            <a:ext cx="757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Magnetická rezonance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00100" y="857232"/>
            <a:ext cx="5801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Elektron-spinová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ym typeface="Wingdings" pitchFamily="2" charset="2"/>
              </a:rPr>
              <a:t>Podívat </a:t>
            </a:r>
            <a:r>
              <a:rPr lang="cs-CZ" dirty="0" smtClean="0">
                <a:sym typeface="Wingdings" pitchFamily="2" charset="2"/>
              </a:rPr>
              <a:t>se do </a:t>
            </a:r>
            <a:r>
              <a:rPr lang="cs-CZ" dirty="0" err="1" smtClean="0">
                <a:sym typeface="Wingdings" pitchFamily="2" charset="2"/>
              </a:rPr>
              <a:t>CERNu</a:t>
            </a:r>
            <a:endParaRPr lang="cs-CZ" dirty="0" smtClean="0">
              <a:sym typeface="Wingdings" pitchFamily="2" charset="2"/>
            </a:endParaRPr>
          </a:p>
          <a:p>
            <a:r>
              <a:rPr lang="cs-CZ" dirty="0" smtClean="0"/>
              <a:t>Dodělat návod</a:t>
            </a:r>
          </a:p>
          <a:p>
            <a:r>
              <a:rPr lang="cs-CZ" dirty="0" smtClean="0"/>
              <a:t>Udělat:</a:t>
            </a:r>
          </a:p>
          <a:p>
            <a:pPr lvl="1"/>
            <a:r>
              <a:rPr lang="cs-CZ" dirty="0" smtClean="0"/>
              <a:t>poster</a:t>
            </a:r>
          </a:p>
          <a:p>
            <a:pPr lvl="1"/>
            <a:r>
              <a:rPr lang="cs-CZ" dirty="0" smtClean="0"/>
              <a:t>závěrečnou prezentaci</a:t>
            </a:r>
          </a:p>
          <a:p>
            <a:pPr lvl="1"/>
            <a:r>
              <a:rPr lang="cs-CZ" dirty="0" smtClean="0"/>
              <a:t>článek</a:t>
            </a:r>
            <a:endParaRPr lang="cs-CZ" dirty="0" smtClean="0"/>
          </a:p>
          <a:p>
            <a:endParaRPr lang="cs-CZ" dirty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cs-CZ" sz="1400" dirty="0"/>
          </a:p>
          <a:p>
            <a:pPr algn="r">
              <a:buFontTx/>
              <a:buNone/>
            </a:pPr>
            <a:r>
              <a:rPr lang="cs-CZ" sz="800" dirty="0"/>
              <a:t>Vyhrazeno právo na </a:t>
            </a:r>
            <a:r>
              <a:rPr lang="cs-CZ" sz="800" dirty="0" err="1"/>
              <a:t>killvitek</a:t>
            </a:r>
            <a:endParaRPr lang="cs-CZ" sz="800" dirty="0"/>
          </a:p>
          <a:p>
            <a:pPr>
              <a:buFontTx/>
              <a:buNone/>
            </a:pPr>
            <a:endParaRPr lang="cs-CZ" sz="900" dirty="0"/>
          </a:p>
        </p:txBody>
      </p:sp>
      <p:sp>
        <p:nvSpPr>
          <p:cNvPr id="6" name="Obdélník 5"/>
          <p:cNvSpPr/>
          <p:nvPr/>
        </p:nvSpPr>
        <p:spPr>
          <a:xfrm>
            <a:off x="1214414" y="428604"/>
            <a:ext cx="6571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Plány do budoucna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DSC03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5251" y="-71438"/>
            <a:ext cx="9239251" cy="6929438"/>
          </a:xfrm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11188" y="52292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428604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Jaderná magnetická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4500562" y="2571744"/>
            <a:ext cx="383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Rezonance</a:t>
            </a:r>
            <a:endParaRPr lang="cs-CZ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91512" cy="446405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Týká  </a:t>
            </a:r>
            <a:r>
              <a:rPr lang="cs-CZ" dirty="0"/>
              <a:t>se  spinu jádra atomu tzn. pokud jádro vystavíme magnetickém poli, tak při určitých hodnotách frekvence v obvodu začne přijímat energii - dojde k </a:t>
            </a:r>
            <a:r>
              <a:rPr lang="cs-CZ" dirty="0" smtClean="0"/>
              <a:t>rezonanci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Podle výšky poklesu energie a podle toho při jaké frekvenci k rezonanci dojde můžeme mnohé o vzorku zjistit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Při minulé prezentaci jsme vám ukázali jak jsme proměřovali rezonanci u různých vzorků</a:t>
            </a:r>
          </a:p>
          <a:p>
            <a:pPr lvl="1"/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buFontTx/>
              <a:buNone/>
            </a:pP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/>
            <a:endParaRPr lang="cs-CZ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285984" y="285728"/>
            <a:ext cx="4224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Připomenutí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600200"/>
            <a:ext cx="7829576" cy="46863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Proměřili jsme dopady hystereze na magnetické pole působící na vzorek 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Dosáhli </a:t>
            </a:r>
            <a:r>
              <a:rPr lang="cs-CZ" sz="2800" dirty="0"/>
              <a:t>jsme rezonance </a:t>
            </a:r>
            <a:r>
              <a:rPr lang="cs-CZ" sz="2800" dirty="0" smtClean="0"/>
              <a:t>u krve a několika druhů ovoce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Zkoumali jsme množství vodíku v ovoci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Napsali jsme teoretickou část návodu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Zjistili jsme si informace o NMR </a:t>
            </a:r>
            <a:r>
              <a:rPr lang="cs-CZ" sz="2800" dirty="0" err="1" smtClean="0"/>
              <a:t>spektrotoskopii</a:t>
            </a:r>
            <a:r>
              <a:rPr lang="cs-CZ" sz="2800" dirty="0" smtClean="0"/>
              <a:t>, ale kvůli nepřesnosti aparatury jsme ji v našem pokusu nepožili</a:t>
            </a:r>
          </a:p>
          <a:p>
            <a:pPr>
              <a:lnSpc>
                <a:spcPct val="90000"/>
              </a:lnSpc>
            </a:pPr>
            <a:endParaRPr lang="cs-CZ" sz="280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714348" y="214290"/>
            <a:ext cx="780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Pokroky v experimentu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6172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Použité vzorky:</a:t>
            </a:r>
            <a:endParaRPr lang="cs-CZ" sz="2800" dirty="0"/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Krev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Ovoce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Kalibrační destilovaná voda</a:t>
            </a:r>
            <a:endParaRPr lang="cs-CZ" sz="2400" dirty="0"/>
          </a:p>
        </p:txBody>
      </p:sp>
      <p:pic>
        <p:nvPicPr>
          <p:cNvPr id="36871" name="Picture 7" descr="DSC030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3929066"/>
            <a:ext cx="2520950" cy="1884363"/>
          </a:xfrm>
          <a:noFill/>
          <a:ln/>
        </p:spPr>
      </p:pic>
      <p:sp>
        <p:nvSpPr>
          <p:cNvPr id="9" name="Obdélník 8"/>
          <p:cNvSpPr/>
          <p:nvPr/>
        </p:nvSpPr>
        <p:spPr>
          <a:xfrm>
            <a:off x="2285984" y="285728"/>
            <a:ext cx="499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Měřené vzorky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Zástupný symbol pro obsah 6" descr="DSC0314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643050"/>
            <a:ext cx="4819667" cy="361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Krev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7830" name="Picture 6" descr="glycerin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98139" y="2174875"/>
            <a:ext cx="3935546" cy="3951288"/>
          </a:xfrm>
          <a:noFill/>
          <a:ln/>
        </p:spPr>
      </p:pic>
      <p:sp>
        <p:nvSpPr>
          <p:cNvPr id="9" name="Rectangle 4"/>
          <p:cNvSpPr>
            <a:spLocks noGrp="1" noChangeArrowheads="1"/>
          </p:cNvSpPr>
          <p:nvPr>
            <p:ph type="body" sz="quarter" idx="3"/>
          </p:nvPr>
        </p:nvSpPr>
        <p:spPr>
          <a:xfrm>
            <a:off x="4572000" y="1571612"/>
            <a:ext cx="4041775" cy="639762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Glycerin</a:t>
            </a:r>
            <a:endParaRPr lang="cs-CZ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Zástupný symbol pro obsah 6" descr="krev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11" name="Obdélník 10"/>
          <p:cNvSpPr/>
          <p:nvPr/>
        </p:nvSpPr>
        <p:spPr>
          <a:xfrm>
            <a:off x="1857356" y="571480"/>
            <a:ext cx="5570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Rezonance Krve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5043510"/>
          </a:xfrm>
        </p:spPr>
        <p:txBody>
          <a:bodyPr/>
          <a:lstStyle/>
          <a:p>
            <a:r>
              <a:rPr lang="cs-CZ" sz="2400" dirty="0" smtClean="0"/>
              <a:t>Vystaví-li </a:t>
            </a:r>
            <a:r>
              <a:rPr lang="cs-CZ" sz="2400" dirty="0" smtClean="0"/>
              <a:t>se odmagnetované feromagnetické těleso vlivu magnetického pole, jehož intenzita se zvyšuje, stoupá jeho magnetizace po křivce </a:t>
            </a:r>
            <a:r>
              <a:rPr lang="cs-CZ" sz="2400" dirty="0" smtClean="0"/>
              <a:t> (panenská </a:t>
            </a:r>
            <a:r>
              <a:rPr lang="cs-CZ" sz="2400" dirty="0" smtClean="0"/>
              <a:t>křivka</a:t>
            </a:r>
            <a:r>
              <a:rPr lang="cs-CZ" sz="2400" dirty="0" smtClean="0"/>
              <a:t>).</a:t>
            </a:r>
          </a:p>
          <a:p>
            <a:r>
              <a:rPr lang="cs-CZ" sz="2400" dirty="0" smtClean="0"/>
              <a:t> </a:t>
            </a:r>
            <a:r>
              <a:rPr lang="cs-CZ" sz="2400" dirty="0" smtClean="0"/>
              <a:t>Začne-li se po dosažení </a:t>
            </a:r>
            <a:r>
              <a:rPr lang="cs-CZ" sz="2400" dirty="0" smtClean="0"/>
              <a:t>nasycení 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polem </a:t>
            </a:r>
            <a:r>
              <a:rPr lang="cs-CZ" sz="2400" dirty="0" smtClean="0"/>
              <a:t>intenzita pole snižovat, magnetizace klesá </a:t>
            </a:r>
            <a:r>
              <a:rPr lang="cs-CZ" sz="2400" dirty="0" smtClean="0"/>
              <a:t>po jiné křivce (projevuje </a:t>
            </a:r>
            <a:r>
              <a:rPr lang="cs-CZ" sz="2400" dirty="0" smtClean="0"/>
              <a:t>se magnetická hystereze). </a:t>
            </a:r>
            <a:endParaRPr lang="cs-CZ" sz="2400" dirty="0" smtClean="0"/>
          </a:p>
          <a:p>
            <a:pPr>
              <a:buNone/>
            </a:pPr>
            <a:endParaRPr lang="cs-CZ" sz="1800" dirty="0"/>
          </a:p>
        </p:txBody>
      </p:sp>
      <p:sp>
        <p:nvSpPr>
          <p:cNvPr id="9" name="Obdélník 8"/>
          <p:cNvSpPr/>
          <p:nvPr/>
        </p:nvSpPr>
        <p:spPr>
          <a:xfrm>
            <a:off x="2928926" y="285728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Hystereze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8" descr="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00694" y="2143116"/>
            <a:ext cx="3279090" cy="2809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400" dirty="0" smtClean="0"/>
          </a:p>
          <a:p>
            <a:r>
              <a:rPr lang="cs-CZ" sz="2400" dirty="0" smtClean="0"/>
              <a:t>Klesne-li 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pole na nulu, magnetizace má nenulovou hodnotu zvanou remanentní magnetizace 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Na odmagnetování tělesa je třeba použít magnetické pole obráceného směru. Mění-li se intenzita magnetického pole v  určitém intervalu je změna výsledného </a:t>
            </a:r>
            <a:r>
              <a:rPr lang="cs-CZ" sz="2400" dirty="0" err="1" smtClean="0"/>
              <a:t>mag</a:t>
            </a:r>
            <a:r>
              <a:rPr lang="cs-CZ" sz="2400" dirty="0" smtClean="0"/>
              <a:t>. pole vyjádřena uzavřenou křivkou.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928926" y="285728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Hystereze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643438" y="17732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b="1"/>
              <a:t>B </a:t>
            </a:r>
            <a:r>
              <a:rPr lang="en-US" sz="1800" b="1"/>
              <a:t>[mT]</a:t>
            </a:r>
            <a:endParaRPr lang="cs-CZ" sz="1800" b="1"/>
          </a:p>
        </p:txBody>
      </p:sp>
      <p:sp>
        <p:nvSpPr>
          <p:cNvPr id="10" name="Obdélník 9"/>
          <p:cNvSpPr/>
          <p:nvPr/>
        </p:nvSpPr>
        <p:spPr>
          <a:xfrm>
            <a:off x="2786050" y="285728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Hystereze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2"/>
          </p:nvPr>
        </p:nvGraphicFramePr>
        <p:xfrm>
          <a:off x="928662" y="1500174"/>
          <a:ext cx="7500990" cy="454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410</Words>
  <Application>Microsoft PowerPoint</Application>
  <PresentationFormat>Předvádění na obrazovce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Allan Kubant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Zprovoznění experimentu "Elektronspinová a jaderná magnetické rezonance" pro pokročilé praktikum </dc:title>
  <dc:creator>Honza</dc:creator>
  <cp:lastModifiedBy>CVUT</cp:lastModifiedBy>
  <cp:revision>42</cp:revision>
  <dcterms:created xsi:type="dcterms:W3CDTF">2007-11-14T12:46:07Z</dcterms:created>
  <dcterms:modified xsi:type="dcterms:W3CDTF">2008-04-25T13:25:10Z</dcterms:modified>
</cp:coreProperties>
</file>